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2">
  <p:sldMasterIdLst>
    <p:sldMasterId id="2147483648" r:id="rId1"/>
  </p:sldMasterIdLst>
  <p:sldIdLst>
    <p:sldId id="256" r:id="rId2"/>
    <p:sldId id="258" r:id="rId3"/>
    <p:sldId id="259" r:id="rId4"/>
    <p:sldId id="260" r:id="rId5"/>
    <p:sldId id="261" r:id="rId6"/>
    <p:sldId id="263" r:id="rId7"/>
    <p:sldId id="264" r:id="rId8"/>
    <p:sldId id="266" r:id="rId9"/>
    <p:sldId id="268" r:id="rId10"/>
    <p:sldId id="269" r:id="rId11"/>
    <p:sldId id="270" r:id="rId12"/>
    <p:sldId id="267" r:id="rId13"/>
    <p:sldId id="271" r:id="rId14"/>
    <p:sldId id="272" r:id="rId15"/>
    <p:sldId id="284" r:id="rId16"/>
    <p:sldId id="273" r:id="rId17"/>
    <p:sldId id="285" r:id="rId18"/>
    <p:sldId id="286" r:id="rId19"/>
    <p:sldId id="279" r:id="rId20"/>
    <p:sldId id="274" r:id="rId21"/>
    <p:sldId id="276" r:id="rId22"/>
    <p:sldId id="277" r:id="rId23"/>
    <p:sldId id="278" r:id="rId24"/>
    <p:sldId id="287" r:id="rId25"/>
    <p:sldId id="280" r:id="rId26"/>
    <p:sldId id="281" r:id="rId27"/>
    <p:sldId id="283" r:id="rId28"/>
    <p:sldId id="282" r:id="rId29"/>
    <p:sldId id="288" r:id="rId30"/>
    <p:sldId id="291" r:id="rId31"/>
    <p:sldId id="290" r:id="rId32"/>
    <p:sldId id="289" r:id="rId33"/>
    <p:sldId id="335" r:id="rId34"/>
    <p:sldId id="292" r:id="rId35"/>
    <p:sldId id="295" r:id="rId36"/>
    <p:sldId id="300" r:id="rId37"/>
    <p:sldId id="297" r:id="rId38"/>
    <p:sldId id="298" r:id="rId39"/>
    <p:sldId id="293" r:id="rId40"/>
    <p:sldId id="294" r:id="rId41"/>
    <p:sldId id="301" r:id="rId42"/>
    <p:sldId id="302" r:id="rId43"/>
    <p:sldId id="303" r:id="rId44"/>
    <p:sldId id="304" r:id="rId45"/>
    <p:sldId id="305" r:id="rId46"/>
    <p:sldId id="330" r:id="rId47"/>
    <p:sldId id="326" r:id="rId48"/>
    <p:sldId id="306" r:id="rId49"/>
    <p:sldId id="307" r:id="rId50"/>
    <p:sldId id="308" r:id="rId51"/>
    <p:sldId id="309" r:id="rId52"/>
    <p:sldId id="310" r:id="rId53"/>
    <p:sldId id="313" r:id="rId54"/>
    <p:sldId id="336" r:id="rId55"/>
    <p:sldId id="337" r:id="rId56"/>
    <p:sldId id="325" r:id="rId57"/>
    <p:sldId id="314" r:id="rId58"/>
    <p:sldId id="316" r:id="rId59"/>
    <p:sldId id="315" r:id="rId60"/>
    <p:sldId id="317" r:id="rId61"/>
    <p:sldId id="319" r:id="rId62"/>
    <p:sldId id="318" r:id="rId63"/>
    <p:sldId id="320" r:id="rId64"/>
    <p:sldId id="321" r:id="rId65"/>
    <p:sldId id="322" r:id="rId66"/>
    <p:sldId id="327" r:id="rId67"/>
    <p:sldId id="323" r:id="rId68"/>
    <p:sldId id="324" r:id="rId69"/>
    <p:sldId id="328" r:id="rId70"/>
    <p:sldId id="329" r:id="rId71"/>
    <p:sldId id="331" r:id="rId72"/>
    <p:sldId id="332" r:id="rId73"/>
    <p:sldId id="333" r:id="rId74"/>
    <p:sldId id="334" r:id="rId75"/>
    <p:sldId id="338"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4" autoAdjust="0"/>
    <p:restoredTop sz="94660"/>
  </p:normalViewPr>
  <p:slideViewPr>
    <p:cSldViewPr snapToGrid="0">
      <p:cViewPr varScale="1">
        <p:scale>
          <a:sx n="63" d="100"/>
          <a:sy n="63" d="100"/>
        </p:scale>
        <p:origin x="84" y="10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8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11/29/2017</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11/29/2017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11/29/2017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11/29/2017</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hyperlink" Target="https://en.wikipedia.org/wiki/The_Flight_into_Egypt_(Elsheimer)" TargetMode="External"/><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hyperlink" Target="https://en.wikipedia.org/wiki/Adam_Elsheimer" TargetMode="External"/><Relationship Id="rId5" Type="http://schemas.openxmlformats.org/officeDocument/2006/relationships/hyperlink" Target="https://en.wikipedia.org/wiki/Lamentation_of_Christ" TargetMode="External"/><Relationship Id="rId4" Type="http://schemas.openxmlformats.org/officeDocument/2006/relationships/hyperlink" Target="https://en.wikipedia.org/wiki/Lucas_Cranach_the_Elder"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egyptian-museum-berlin.com/c01.php"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42.gif"/><Relationship Id="rId3" Type="http://schemas.openxmlformats.org/officeDocument/2006/relationships/image" Target="../media/image37.gif"/><Relationship Id="rId7" Type="http://schemas.openxmlformats.org/officeDocument/2006/relationships/image" Target="../media/image41.gif"/><Relationship Id="rId2" Type="http://schemas.openxmlformats.org/officeDocument/2006/relationships/image" Target="../media/image36.gif"/><Relationship Id="rId1" Type="http://schemas.openxmlformats.org/officeDocument/2006/relationships/slideLayout" Target="../slideLayouts/slideLayout7.xml"/><Relationship Id="rId6" Type="http://schemas.openxmlformats.org/officeDocument/2006/relationships/image" Target="../media/image40.gif"/><Relationship Id="rId5" Type="http://schemas.openxmlformats.org/officeDocument/2006/relationships/image" Target="../media/image39.gif"/><Relationship Id="rId4" Type="http://schemas.openxmlformats.org/officeDocument/2006/relationships/image" Target="../media/image38.gif"/></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ibp_i7bekQU" TargetMode="External"/><Relationship Id="rId2" Type="http://schemas.openxmlformats.org/officeDocument/2006/relationships/image" Target="../media/image43.jpeg"/><Relationship Id="rId1" Type="http://schemas.openxmlformats.org/officeDocument/2006/relationships/slideLayout" Target="../slideLayouts/slideLayout7.xml"/><Relationship Id="rId5" Type="http://schemas.openxmlformats.org/officeDocument/2006/relationships/image" Target="../media/image45.jpeg"/><Relationship Id="rId4" Type="http://schemas.openxmlformats.org/officeDocument/2006/relationships/image" Target="../media/image44.jpe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image" Target="../media/image57.jpeg"/></Relationships>
</file>

<file path=ppt/slides/_rels/slide3.xml.rels><?xml version="1.0" encoding="UTF-8" standalone="yes"?>
<Relationships xmlns="http://schemas.openxmlformats.org/package/2006/relationships"><Relationship Id="rId3" Type="http://schemas.openxmlformats.org/officeDocument/2006/relationships/hyperlink" Target="https://www.thriftbooks.com/a/barbara-michaels/250560/?mkwid=sSZLll4oZ|dc&amp;pcrid=160335364704&amp;pkw=&amp;pmt=b&amp;plc=&amp;gclid=Cj0KCQiAjO_QBRC4ARIsAD2FsXNrkb1jZ6-rwPup2vz1_08fKccL5CMh4OigsNtkmJrVIa2gy82ZcX4aAvYuEALw_wcB" TargetMode="Externa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3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watch?v=xV2jdEz28ww" TargetMode="External"/><Relationship Id="rId2" Type="http://schemas.openxmlformats.org/officeDocument/2006/relationships/hyperlink" Target="https://www.youtube.com/watch?time_continue=3&amp;v=S67pK45JHYg" TargetMode="External"/><Relationship Id="rId1" Type="http://schemas.openxmlformats.org/officeDocument/2006/relationships/slideLayout" Target="../slideLayouts/slideLayout2.xml"/><Relationship Id="rId4" Type="http://schemas.openxmlformats.org/officeDocument/2006/relationships/hyperlink" Target="https://www.memphistours.com/Egypt/Egypt-Wikis/Luxor-Attractions/wiki/Luxor-Temple#prettyPhoto" TargetMode="External"/></Relationships>
</file>

<file path=ppt/slides/_rels/slide37.xml.rels><?xml version="1.0" encoding="UTF-8" standalone="yes"?>
<Relationships xmlns="http://schemas.openxmlformats.org/package/2006/relationships"><Relationship Id="rId2" Type="http://schemas.openxmlformats.org/officeDocument/2006/relationships/hyperlink" Target="https://en.wikipedia.org/wiki/Luxor_Temple#cite_note-Alexander-3"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auclip.net/play/clip-crossing-the-nile-at-luxor-egypt-Au3tfwxY6PL0I.html" TargetMode="External"/><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L92iLoTS3Sg" TargetMode="External"/><Relationship Id="rId2" Type="http://schemas.openxmlformats.org/officeDocument/2006/relationships/hyperlink" Target="https://www.youtube.com/watch?v=oQeg3dAZRqc" TargetMode="External"/><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53.xml.rels><?xml version="1.0" encoding="UTF-8" standalone="yes"?>
<Relationships xmlns="http://schemas.openxmlformats.org/package/2006/relationships"><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image" Target="../media/image78.png"/><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png"/><Relationship Id="rId4" Type="http://schemas.openxmlformats.org/officeDocument/2006/relationships/image" Target="../media/image80.png"/></Relationships>
</file>

<file path=ppt/slides/_rels/slide5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7.xml"/><Relationship Id="rId4" Type="http://schemas.openxmlformats.org/officeDocument/2006/relationships/image" Target="../media/image94.jpeg"/></Relationships>
</file>

<file path=ppt/slides/_rels/slide6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hyperlink" Target="https://news.nationalgeographic.com/2016/04/160407-archaeology-religion-repatriation-bones-skeletons/"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Related image">
            <a:extLst>
              <a:ext uri="{FF2B5EF4-FFF2-40B4-BE49-F238E27FC236}">
                <a16:creationId xmlns:a16="http://schemas.microsoft.com/office/drawing/2014/main" id="{16F2A029-1B57-49F8-99AF-093C4A194D8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2135"/>
          <a:stretch/>
        </p:blipFill>
        <p:spPr bwMode="auto">
          <a:xfrm>
            <a:off x="5105400" y="3589732"/>
            <a:ext cx="1747550" cy="18556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4493279-4E1D-4B7C-BC89-02F5012006FA}"/>
              </a:ext>
            </a:extLst>
          </p:cNvPr>
          <p:cNvSpPr>
            <a:spLocks noGrp="1"/>
          </p:cNvSpPr>
          <p:nvPr>
            <p:ph type="ctrTitle"/>
          </p:nvPr>
        </p:nvSpPr>
        <p:spPr/>
        <p:txBody>
          <a:bodyPr/>
          <a:lstStyle/>
          <a:p>
            <a:r>
              <a:rPr lang="en-US" dirty="0"/>
              <a:t>The Laughter of </a:t>
            </a:r>
            <a:br>
              <a:rPr lang="en-US" dirty="0"/>
            </a:br>
            <a:r>
              <a:rPr lang="en-US" dirty="0"/>
              <a:t>Dead Kings</a:t>
            </a:r>
          </a:p>
        </p:txBody>
      </p:sp>
      <p:sp>
        <p:nvSpPr>
          <p:cNvPr id="3" name="Subtitle 2">
            <a:extLst>
              <a:ext uri="{FF2B5EF4-FFF2-40B4-BE49-F238E27FC236}">
                <a16:creationId xmlns:a16="http://schemas.microsoft.com/office/drawing/2014/main" id="{1B87CA07-CE0B-4A94-938B-E57A4B4175A2}"/>
              </a:ext>
            </a:extLst>
          </p:cNvPr>
          <p:cNvSpPr>
            <a:spLocks noGrp="1"/>
          </p:cNvSpPr>
          <p:nvPr>
            <p:ph type="subTitle" idx="1"/>
          </p:nvPr>
        </p:nvSpPr>
        <p:spPr>
          <a:xfrm>
            <a:off x="2520539" y="3101558"/>
            <a:ext cx="6815669" cy="1320802"/>
          </a:xfrm>
        </p:spPr>
        <p:txBody>
          <a:bodyPr/>
          <a:lstStyle/>
          <a:p>
            <a:r>
              <a:rPr lang="en-US" dirty="0"/>
              <a:t>Elizabeth Peters</a:t>
            </a:r>
          </a:p>
        </p:txBody>
      </p:sp>
    </p:spTree>
    <p:extLst>
      <p:ext uri="{BB962C8B-B14F-4D97-AF65-F5344CB8AC3E}">
        <p14:creationId xmlns:p14="http://schemas.microsoft.com/office/powerpoint/2010/main" val="1731849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DB4DD0-948C-47E4-8109-90421457386F}"/>
              </a:ext>
            </a:extLst>
          </p:cNvPr>
          <p:cNvSpPr txBox="1"/>
          <p:nvPr/>
        </p:nvSpPr>
        <p:spPr>
          <a:xfrm>
            <a:off x="2247900" y="990600"/>
            <a:ext cx="8267700" cy="584775"/>
          </a:xfrm>
          <a:prstGeom prst="rect">
            <a:avLst/>
          </a:prstGeom>
          <a:noFill/>
        </p:spPr>
        <p:txBody>
          <a:bodyPr wrap="square" rtlCol="0">
            <a:spAutoFit/>
          </a:bodyPr>
          <a:lstStyle/>
          <a:p>
            <a:pPr algn="ctr"/>
            <a:r>
              <a:rPr lang="en-US" sz="3200" dirty="0"/>
              <a:t>Vicky Bliss Series</a:t>
            </a:r>
          </a:p>
        </p:txBody>
      </p:sp>
      <p:sp>
        <p:nvSpPr>
          <p:cNvPr id="3" name="TextBox 2">
            <a:extLst>
              <a:ext uri="{FF2B5EF4-FFF2-40B4-BE49-F238E27FC236}">
                <a16:creationId xmlns:a16="http://schemas.microsoft.com/office/drawing/2014/main" id="{0AF715AF-013B-4D14-9145-3E5297F64819}"/>
              </a:ext>
            </a:extLst>
          </p:cNvPr>
          <p:cNvSpPr txBox="1"/>
          <p:nvPr/>
        </p:nvSpPr>
        <p:spPr>
          <a:xfrm>
            <a:off x="889000" y="1575375"/>
            <a:ext cx="5395305" cy="4278094"/>
          </a:xfrm>
          <a:prstGeom prst="rect">
            <a:avLst/>
          </a:prstGeom>
          <a:noFill/>
        </p:spPr>
        <p:txBody>
          <a:bodyPr wrap="square" rtlCol="0">
            <a:spAutoFit/>
          </a:bodyPr>
          <a:lstStyle/>
          <a:p>
            <a:r>
              <a:rPr lang="en-US" sz="2800" i="1" dirty="0"/>
              <a:t>3. Silhouette in Scarlet</a:t>
            </a:r>
            <a:r>
              <a:rPr lang="en-US" sz="2800" dirty="0"/>
              <a:t> (1983)</a:t>
            </a:r>
          </a:p>
          <a:p>
            <a:r>
              <a:rPr lang="en-US" dirty="0"/>
              <a:t>A cryptic note from John </a:t>
            </a:r>
            <a:r>
              <a:rPr lang="en-US" dirty="0" err="1"/>
              <a:t>Smythe</a:t>
            </a:r>
            <a:r>
              <a:rPr lang="en-US" dirty="0"/>
              <a:t> (and the need for an overdue vacation) lead Vicky to </a:t>
            </a:r>
            <a:r>
              <a:rPr lang="en-US" b="1" dirty="0"/>
              <a:t>Stockholm</a:t>
            </a:r>
            <a:r>
              <a:rPr lang="en-US" dirty="0"/>
              <a:t>, where she is quickly surrounded by suspicious characters, with no one she’s more suspicious of than John </a:t>
            </a:r>
            <a:r>
              <a:rPr lang="en-US" dirty="0" err="1"/>
              <a:t>Smythe</a:t>
            </a:r>
            <a:r>
              <a:rPr lang="en-US" dirty="0"/>
              <a:t> himself. A possible long-lost relative may be the key to a hidden treasure, if Vicky can live long enough to find it.</a:t>
            </a:r>
          </a:p>
          <a:p>
            <a:r>
              <a:rPr lang="en-US" sz="2800" i="1" dirty="0"/>
              <a:t>4. Trojan Gold</a:t>
            </a:r>
            <a:r>
              <a:rPr lang="en-US" sz="2800" dirty="0"/>
              <a:t> (1987)</a:t>
            </a:r>
          </a:p>
          <a:p>
            <a:r>
              <a:rPr lang="en-US" dirty="0"/>
              <a:t>A bloodstained envelope and a mysterious picture lead Vicky into a search for </a:t>
            </a:r>
            <a:r>
              <a:rPr lang="en-US" b="1" dirty="0"/>
              <a:t>gold that supposedly disappeared at the end of World War II</a:t>
            </a:r>
            <a:r>
              <a:rPr lang="en-US" dirty="0"/>
              <a:t>. This is a search John </a:t>
            </a:r>
            <a:r>
              <a:rPr lang="en-US" dirty="0" err="1"/>
              <a:t>Smythe</a:t>
            </a:r>
            <a:r>
              <a:rPr lang="en-US" dirty="0"/>
              <a:t> can’t resist, and a determined killer will do what’s necessary to make sure Vicky and John don’t succeed.</a:t>
            </a:r>
            <a:endParaRPr lang="en-US" sz="2800" dirty="0"/>
          </a:p>
        </p:txBody>
      </p:sp>
      <p:pic>
        <p:nvPicPr>
          <p:cNvPr id="7" name="Picture 6">
            <a:extLst>
              <a:ext uri="{FF2B5EF4-FFF2-40B4-BE49-F238E27FC236}">
                <a16:creationId xmlns:a16="http://schemas.microsoft.com/office/drawing/2014/main" id="{19E98F2C-6345-43FC-9DCB-A535CEEBAE70}"/>
              </a:ext>
            </a:extLst>
          </p:cNvPr>
          <p:cNvPicPr>
            <a:picLocks noChangeAspect="1"/>
          </p:cNvPicPr>
          <p:nvPr/>
        </p:nvPicPr>
        <p:blipFill>
          <a:blip r:embed="rId2"/>
          <a:stretch>
            <a:fillRect/>
          </a:stretch>
        </p:blipFill>
        <p:spPr>
          <a:xfrm>
            <a:off x="6365394" y="1546035"/>
            <a:ext cx="1130300" cy="2037247"/>
          </a:xfrm>
          <a:prstGeom prst="rect">
            <a:avLst/>
          </a:prstGeom>
        </p:spPr>
      </p:pic>
      <p:pic>
        <p:nvPicPr>
          <p:cNvPr id="9" name="Picture 8">
            <a:extLst>
              <a:ext uri="{FF2B5EF4-FFF2-40B4-BE49-F238E27FC236}">
                <a16:creationId xmlns:a16="http://schemas.microsoft.com/office/drawing/2014/main" id="{A8F56B55-0D1E-4AC8-8320-9A7F7BABB665}"/>
              </a:ext>
            </a:extLst>
          </p:cNvPr>
          <p:cNvPicPr>
            <a:picLocks noChangeAspect="1"/>
          </p:cNvPicPr>
          <p:nvPr/>
        </p:nvPicPr>
        <p:blipFill>
          <a:blip r:embed="rId3"/>
          <a:stretch>
            <a:fillRect/>
          </a:stretch>
        </p:blipFill>
        <p:spPr>
          <a:xfrm>
            <a:off x="7827124" y="1575375"/>
            <a:ext cx="1130300" cy="2037248"/>
          </a:xfrm>
          <a:prstGeom prst="rect">
            <a:avLst/>
          </a:prstGeom>
        </p:spPr>
      </p:pic>
      <p:pic>
        <p:nvPicPr>
          <p:cNvPr id="11" name="Picture 10">
            <a:extLst>
              <a:ext uri="{FF2B5EF4-FFF2-40B4-BE49-F238E27FC236}">
                <a16:creationId xmlns:a16="http://schemas.microsoft.com/office/drawing/2014/main" id="{7559085C-4834-4031-B901-ACEA8FA91E32}"/>
              </a:ext>
            </a:extLst>
          </p:cNvPr>
          <p:cNvPicPr>
            <a:picLocks noChangeAspect="1"/>
          </p:cNvPicPr>
          <p:nvPr/>
        </p:nvPicPr>
        <p:blipFill>
          <a:blip r:embed="rId4"/>
          <a:stretch>
            <a:fillRect/>
          </a:stretch>
        </p:blipFill>
        <p:spPr>
          <a:xfrm>
            <a:off x="9306674" y="1581772"/>
            <a:ext cx="1234023" cy="2030850"/>
          </a:xfrm>
          <a:prstGeom prst="rect">
            <a:avLst/>
          </a:prstGeom>
        </p:spPr>
      </p:pic>
      <p:pic>
        <p:nvPicPr>
          <p:cNvPr id="13" name="Picture 12">
            <a:extLst>
              <a:ext uri="{FF2B5EF4-FFF2-40B4-BE49-F238E27FC236}">
                <a16:creationId xmlns:a16="http://schemas.microsoft.com/office/drawing/2014/main" id="{A447F93E-870B-4234-9090-F6C2199A832A}"/>
              </a:ext>
            </a:extLst>
          </p:cNvPr>
          <p:cNvPicPr>
            <a:picLocks noChangeAspect="1"/>
          </p:cNvPicPr>
          <p:nvPr/>
        </p:nvPicPr>
        <p:blipFill>
          <a:blip r:embed="rId5"/>
          <a:stretch>
            <a:fillRect/>
          </a:stretch>
        </p:blipFill>
        <p:spPr>
          <a:xfrm>
            <a:off x="6421811" y="3830153"/>
            <a:ext cx="1130300" cy="2037247"/>
          </a:xfrm>
          <a:prstGeom prst="rect">
            <a:avLst/>
          </a:prstGeom>
        </p:spPr>
      </p:pic>
      <p:pic>
        <p:nvPicPr>
          <p:cNvPr id="15" name="Picture 14">
            <a:extLst>
              <a:ext uri="{FF2B5EF4-FFF2-40B4-BE49-F238E27FC236}">
                <a16:creationId xmlns:a16="http://schemas.microsoft.com/office/drawing/2014/main" id="{50372256-528E-4B05-A831-7F226B437490}"/>
              </a:ext>
            </a:extLst>
          </p:cNvPr>
          <p:cNvPicPr>
            <a:picLocks noChangeAspect="1"/>
          </p:cNvPicPr>
          <p:nvPr/>
        </p:nvPicPr>
        <p:blipFill>
          <a:blip r:embed="rId6"/>
          <a:stretch>
            <a:fillRect/>
          </a:stretch>
        </p:blipFill>
        <p:spPr>
          <a:xfrm>
            <a:off x="7827124" y="3821314"/>
            <a:ext cx="1173251" cy="2141537"/>
          </a:xfrm>
          <a:prstGeom prst="rect">
            <a:avLst/>
          </a:prstGeom>
        </p:spPr>
      </p:pic>
      <p:pic>
        <p:nvPicPr>
          <p:cNvPr id="17" name="Picture 16">
            <a:extLst>
              <a:ext uri="{FF2B5EF4-FFF2-40B4-BE49-F238E27FC236}">
                <a16:creationId xmlns:a16="http://schemas.microsoft.com/office/drawing/2014/main" id="{288247A7-C95C-4D09-BA1C-7AAA757DBE43}"/>
              </a:ext>
            </a:extLst>
          </p:cNvPr>
          <p:cNvPicPr>
            <a:picLocks noChangeAspect="1"/>
          </p:cNvPicPr>
          <p:nvPr/>
        </p:nvPicPr>
        <p:blipFill>
          <a:blip r:embed="rId7"/>
          <a:stretch>
            <a:fillRect/>
          </a:stretch>
        </p:blipFill>
        <p:spPr>
          <a:xfrm>
            <a:off x="9306674" y="3841046"/>
            <a:ext cx="1173251" cy="2102075"/>
          </a:xfrm>
          <a:prstGeom prst="rect">
            <a:avLst/>
          </a:prstGeom>
        </p:spPr>
      </p:pic>
    </p:spTree>
    <p:extLst>
      <p:ext uri="{BB962C8B-B14F-4D97-AF65-F5344CB8AC3E}">
        <p14:creationId xmlns:p14="http://schemas.microsoft.com/office/powerpoint/2010/main" val="3029557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DB4DD0-948C-47E4-8109-90421457386F}"/>
              </a:ext>
            </a:extLst>
          </p:cNvPr>
          <p:cNvSpPr txBox="1"/>
          <p:nvPr/>
        </p:nvSpPr>
        <p:spPr>
          <a:xfrm>
            <a:off x="2247900" y="990600"/>
            <a:ext cx="8267700" cy="584775"/>
          </a:xfrm>
          <a:prstGeom prst="rect">
            <a:avLst/>
          </a:prstGeom>
          <a:noFill/>
        </p:spPr>
        <p:txBody>
          <a:bodyPr wrap="square" rtlCol="0">
            <a:spAutoFit/>
          </a:bodyPr>
          <a:lstStyle/>
          <a:p>
            <a:pPr algn="ctr"/>
            <a:r>
              <a:rPr lang="en-US" sz="3200" dirty="0"/>
              <a:t>Vicky Bliss Series</a:t>
            </a:r>
          </a:p>
        </p:txBody>
      </p:sp>
      <p:sp>
        <p:nvSpPr>
          <p:cNvPr id="3" name="TextBox 2">
            <a:extLst>
              <a:ext uri="{FF2B5EF4-FFF2-40B4-BE49-F238E27FC236}">
                <a16:creationId xmlns:a16="http://schemas.microsoft.com/office/drawing/2014/main" id="{0AF715AF-013B-4D14-9145-3E5297F64819}"/>
              </a:ext>
            </a:extLst>
          </p:cNvPr>
          <p:cNvSpPr txBox="1"/>
          <p:nvPr/>
        </p:nvSpPr>
        <p:spPr>
          <a:xfrm>
            <a:off x="889001" y="1575375"/>
            <a:ext cx="5379948" cy="5109091"/>
          </a:xfrm>
          <a:prstGeom prst="rect">
            <a:avLst/>
          </a:prstGeom>
          <a:noFill/>
        </p:spPr>
        <p:txBody>
          <a:bodyPr wrap="square" rtlCol="0">
            <a:spAutoFit/>
          </a:bodyPr>
          <a:lstStyle/>
          <a:p>
            <a:r>
              <a:rPr lang="en-US" sz="2800" i="1" dirty="0"/>
              <a:t>5. Night Train to Memphis</a:t>
            </a:r>
            <a:r>
              <a:rPr lang="en-US" sz="2800" dirty="0"/>
              <a:t> (1994)</a:t>
            </a:r>
          </a:p>
          <a:p>
            <a:r>
              <a:rPr lang="en-US" dirty="0"/>
              <a:t>A cruise on the Nile is the lure for Vicky to help an intelligence agency solve a murder and stop a heist of Egyptian antiquities–and possibly capture Vicky’s on-again, off-again art thief lover, John </a:t>
            </a:r>
            <a:r>
              <a:rPr lang="en-US" dirty="0" err="1"/>
              <a:t>Smythe</a:t>
            </a:r>
            <a:r>
              <a:rPr lang="en-US" dirty="0"/>
              <a:t>. But jealousy clouds Vicky’s usually astute mind, leaving her distracted while danger lurks…</a:t>
            </a:r>
            <a:endParaRPr lang="en-US" sz="2800" dirty="0"/>
          </a:p>
          <a:p>
            <a:r>
              <a:rPr lang="en-US" sz="2800" i="1" dirty="0"/>
              <a:t>6. The Laughter of Dead Kings</a:t>
            </a:r>
            <a:r>
              <a:rPr lang="en-US" sz="2800" dirty="0"/>
              <a:t> (2008</a:t>
            </a:r>
            <a:r>
              <a:rPr lang="en-US" dirty="0"/>
              <a:t>)</a:t>
            </a:r>
          </a:p>
          <a:p>
            <a:r>
              <a:rPr lang="en-US" dirty="0"/>
              <a:t>The heist of the century has taken place in Egypt’s Valley of the Kings and John is a prime suspect. Even Vicky isn’t sure that her blue-eyed lover hasn’t fallen back into his bad old ways. Pursued by Interpol, the Egyptian police, rival gangs of thieves, and Vicky’s inquisitive boss, Anton Z. Schmidt, she and John set off on a wild chase to find the clever culprits and retrieve an extraordinary treasure.</a:t>
            </a:r>
          </a:p>
          <a:p>
            <a:endParaRPr lang="en-US" dirty="0"/>
          </a:p>
          <a:p>
            <a:endParaRPr lang="en-US" dirty="0"/>
          </a:p>
        </p:txBody>
      </p:sp>
      <p:pic>
        <p:nvPicPr>
          <p:cNvPr id="7" name="Picture 6">
            <a:extLst>
              <a:ext uri="{FF2B5EF4-FFF2-40B4-BE49-F238E27FC236}">
                <a16:creationId xmlns:a16="http://schemas.microsoft.com/office/drawing/2014/main" id="{19E98F2C-6345-43FC-9DCB-A535CEEBAE70}"/>
              </a:ext>
            </a:extLst>
          </p:cNvPr>
          <p:cNvPicPr>
            <a:picLocks noChangeAspect="1"/>
          </p:cNvPicPr>
          <p:nvPr/>
        </p:nvPicPr>
        <p:blipFill>
          <a:blip r:embed="rId2"/>
          <a:stretch>
            <a:fillRect/>
          </a:stretch>
        </p:blipFill>
        <p:spPr>
          <a:xfrm>
            <a:off x="6365394" y="1546035"/>
            <a:ext cx="1130300" cy="2037247"/>
          </a:xfrm>
          <a:prstGeom prst="rect">
            <a:avLst/>
          </a:prstGeom>
        </p:spPr>
      </p:pic>
      <p:pic>
        <p:nvPicPr>
          <p:cNvPr id="9" name="Picture 8">
            <a:extLst>
              <a:ext uri="{FF2B5EF4-FFF2-40B4-BE49-F238E27FC236}">
                <a16:creationId xmlns:a16="http://schemas.microsoft.com/office/drawing/2014/main" id="{A8F56B55-0D1E-4AC8-8320-9A7F7BABB665}"/>
              </a:ext>
            </a:extLst>
          </p:cNvPr>
          <p:cNvPicPr>
            <a:picLocks noChangeAspect="1"/>
          </p:cNvPicPr>
          <p:nvPr/>
        </p:nvPicPr>
        <p:blipFill>
          <a:blip r:embed="rId3"/>
          <a:stretch>
            <a:fillRect/>
          </a:stretch>
        </p:blipFill>
        <p:spPr>
          <a:xfrm>
            <a:off x="7827124" y="1575375"/>
            <a:ext cx="1130300" cy="2037248"/>
          </a:xfrm>
          <a:prstGeom prst="rect">
            <a:avLst/>
          </a:prstGeom>
        </p:spPr>
      </p:pic>
      <p:pic>
        <p:nvPicPr>
          <p:cNvPr id="11" name="Picture 10">
            <a:extLst>
              <a:ext uri="{FF2B5EF4-FFF2-40B4-BE49-F238E27FC236}">
                <a16:creationId xmlns:a16="http://schemas.microsoft.com/office/drawing/2014/main" id="{7559085C-4834-4031-B901-ACEA8FA91E32}"/>
              </a:ext>
            </a:extLst>
          </p:cNvPr>
          <p:cNvPicPr>
            <a:picLocks noChangeAspect="1"/>
          </p:cNvPicPr>
          <p:nvPr/>
        </p:nvPicPr>
        <p:blipFill>
          <a:blip r:embed="rId4"/>
          <a:stretch>
            <a:fillRect/>
          </a:stretch>
        </p:blipFill>
        <p:spPr>
          <a:xfrm>
            <a:off x="9306674" y="1581772"/>
            <a:ext cx="1234023" cy="2030850"/>
          </a:xfrm>
          <a:prstGeom prst="rect">
            <a:avLst/>
          </a:prstGeom>
        </p:spPr>
      </p:pic>
      <p:pic>
        <p:nvPicPr>
          <p:cNvPr id="13" name="Picture 12">
            <a:extLst>
              <a:ext uri="{FF2B5EF4-FFF2-40B4-BE49-F238E27FC236}">
                <a16:creationId xmlns:a16="http://schemas.microsoft.com/office/drawing/2014/main" id="{A447F93E-870B-4234-9090-F6C2199A832A}"/>
              </a:ext>
            </a:extLst>
          </p:cNvPr>
          <p:cNvPicPr>
            <a:picLocks noChangeAspect="1"/>
          </p:cNvPicPr>
          <p:nvPr/>
        </p:nvPicPr>
        <p:blipFill>
          <a:blip r:embed="rId5"/>
          <a:stretch>
            <a:fillRect/>
          </a:stretch>
        </p:blipFill>
        <p:spPr>
          <a:xfrm>
            <a:off x="6421811" y="3830153"/>
            <a:ext cx="1130300" cy="2037247"/>
          </a:xfrm>
          <a:prstGeom prst="rect">
            <a:avLst/>
          </a:prstGeom>
        </p:spPr>
      </p:pic>
      <p:pic>
        <p:nvPicPr>
          <p:cNvPr id="15" name="Picture 14">
            <a:extLst>
              <a:ext uri="{FF2B5EF4-FFF2-40B4-BE49-F238E27FC236}">
                <a16:creationId xmlns:a16="http://schemas.microsoft.com/office/drawing/2014/main" id="{50372256-528E-4B05-A831-7F226B437490}"/>
              </a:ext>
            </a:extLst>
          </p:cNvPr>
          <p:cNvPicPr>
            <a:picLocks noChangeAspect="1"/>
          </p:cNvPicPr>
          <p:nvPr/>
        </p:nvPicPr>
        <p:blipFill>
          <a:blip r:embed="rId6"/>
          <a:stretch>
            <a:fillRect/>
          </a:stretch>
        </p:blipFill>
        <p:spPr>
          <a:xfrm>
            <a:off x="7827124" y="3821314"/>
            <a:ext cx="1173251" cy="2141537"/>
          </a:xfrm>
          <a:prstGeom prst="rect">
            <a:avLst/>
          </a:prstGeom>
        </p:spPr>
      </p:pic>
      <p:pic>
        <p:nvPicPr>
          <p:cNvPr id="17" name="Picture 16">
            <a:extLst>
              <a:ext uri="{FF2B5EF4-FFF2-40B4-BE49-F238E27FC236}">
                <a16:creationId xmlns:a16="http://schemas.microsoft.com/office/drawing/2014/main" id="{288247A7-C95C-4D09-BA1C-7AAA757DBE43}"/>
              </a:ext>
            </a:extLst>
          </p:cNvPr>
          <p:cNvPicPr>
            <a:picLocks noChangeAspect="1"/>
          </p:cNvPicPr>
          <p:nvPr/>
        </p:nvPicPr>
        <p:blipFill>
          <a:blip r:embed="rId7"/>
          <a:stretch>
            <a:fillRect/>
          </a:stretch>
        </p:blipFill>
        <p:spPr>
          <a:xfrm>
            <a:off x="9306674" y="3841046"/>
            <a:ext cx="1173251" cy="2102075"/>
          </a:xfrm>
          <a:prstGeom prst="rect">
            <a:avLst/>
          </a:prstGeom>
        </p:spPr>
      </p:pic>
    </p:spTree>
    <p:extLst>
      <p:ext uri="{BB962C8B-B14F-4D97-AF65-F5344CB8AC3E}">
        <p14:creationId xmlns:p14="http://schemas.microsoft.com/office/powerpoint/2010/main" val="24233603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FE3D0-E12E-407E-B9B2-AB618373F2AA}"/>
              </a:ext>
            </a:extLst>
          </p:cNvPr>
          <p:cNvSpPr>
            <a:spLocks noGrp="1"/>
          </p:cNvSpPr>
          <p:nvPr>
            <p:ph type="title"/>
          </p:nvPr>
        </p:nvSpPr>
        <p:spPr/>
        <p:txBody>
          <a:bodyPr/>
          <a:lstStyle/>
          <a:p>
            <a:r>
              <a:rPr lang="en-US" dirty="0"/>
              <a:t>Main Characters</a:t>
            </a:r>
          </a:p>
        </p:txBody>
      </p:sp>
      <p:sp>
        <p:nvSpPr>
          <p:cNvPr id="4" name="Rectangle 1">
            <a:extLst>
              <a:ext uri="{FF2B5EF4-FFF2-40B4-BE49-F238E27FC236}">
                <a16:creationId xmlns:a16="http://schemas.microsoft.com/office/drawing/2014/main" id="{6580C729-640A-4E91-A03F-80C5F621DDD7}"/>
              </a:ext>
            </a:extLst>
          </p:cNvPr>
          <p:cNvSpPr>
            <a:spLocks noGrp="1" noChangeArrowheads="1"/>
          </p:cNvSpPr>
          <p:nvPr>
            <p:ph idx="1"/>
          </p:nvPr>
        </p:nvSpPr>
        <p:spPr bwMode="auto">
          <a:xfrm>
            <a:off x="927100" y="2832564"/>
            <a:ext cx="10334491" cy="324895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31740" rIns="91440" bIns="1587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222222"/>
                </a:solidFill>
                <a:effectLst/>
                <a:latin typeface="Arial" panose="020B0604020202020204" pitchFamily="34" charset="0"/>
              </a:rPr>
              <a:t>Vicky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Doctor Victoria Bliss is a beautiful, voluptuous blonde who has trouble getting people to take her seriously.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She specializes in medieval art and works for Schmidt at the National Museum in Munich.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She and John first became involved during her investigation of his activities in Rome.</a:t>
            </a:r>
            <a:endParaRPr kumimoji="0" lang="en-US"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222222"/>
                </a:solidFill>
                <a:effectLst/>
                <a:latin typeface="Arial" panose="020B0604020202020204" pitchFamily="34" charset="0"/>
                <a:cs typeface="Arial" panose="020B0604020202020204" pitchFamily="34" charset="0"/>
              </a:rPr>
              <a:t>John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John </a:t>
            </a:r>
            <a:r>
              <a:rPr kumimoji="0" lang="en-US" altLang="en-US" sz="1600" b="0" i="0" u="none" strike="noStrike" cap="none" normalizeH="0" baseline="0" dirty="0" err="1">
                <a:ln>
                  <a:noFill/>
                </a:ln>
                <a:solidFill>
                  <a:srgbClr val="222222"/>
                </a:solidFill>
                <a:effectLst/>
                <a:latin typeface="Arial" panose="020B0604020202020204" pitchFamily="34" charset="0"/>
                <a:cs typeface="Arial" panose="020B0604020202020204" pitchFamily="34" charset="0"/>
              </a:rPr>
              <a:t>Tregarth</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alias Sir John </a:t>
            </a:r>
            <a:r>
              <a:rPr kumimoji="0" lang="en-US" altLang="en-US" sz="1600" b="0" i="0" u="none" strike="noStrike" cap="none" normalizeH="0" baseline="0" dirty="0" err="1">
                <a:ln>
                  <a:noFill/>
                </a:ln>
                <a:solidFill>
                  <a:srgbClr val="222222"/>
                </a:solidFill>
                <a:effectLst/>
                <a:latin typeface="Arial" panose="020B0604020202020204" pitchFamily="34" charset="0"/>
                <a:cs typeface="Arial" panose="020B0604020202020204" pitchFamily="34" charset="0"/>
              </a:rPr>
              <a:t>Smythe</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is a master criminal who specializes in forgeries.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He has care of the family home in England, as well as his mother, Jen (short for Guinevere).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He has blonde hair and blue eyes. He has been involved with Vicky since his activities in Rome,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but was unable to tell her he loved her until their near-death experience with an avalanche.</a:t>
            </a:r>
            <a:endParaRPr kumimoji="0" lang="en-US"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222222"/>
                </a:solidFill>
                <a:effectLst/>
                <a:latin typeface="Arial" panose="020B0604020202020204" pitchFamily="34" charset="0"/>
                <a:cs typeface="Arial" panose="020B0604020202020204" pitchFamily="34" charset="0"/>
              </a:rPr>
              <a:t>Schmidt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Herr Professor Anton Z. Schmidt is Vicky's round, jovial boss. He has an incredible memory and a strong sense of adventure fueled by his great imagination.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He is a former fencing champion of Europe.</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pic>
        <p:nvPicPr>
          <p:cNvPr id="5" name="Content Placeholder 3">
            <a:extLst>
              <a:ext uri="{FF2B5EF4-FFF2-40B4-BE49-F238E27FC236}">
                <a16:creationId xmlns:a16="http://schemas.microsoft.com/office/drawing/2014/main" id="{317F2EFF-262A-4DC4-AD3B-9E74D434F46F}"/>
              </a:ext>
            </a:extLst>
          </p:cNvPr>
          <p:cNvPicPr>
            <a:picLocks noChangeAspect="1"/>
          </p:cNvPicPr>
          <p:nvPr/>
        </p:nvPicPr>
        <p:blipFill>
          <a:blip r:embed="rId2"/>
          <a:stretch>
            <a:fillRect/>
          </a:stretch>
        </p:blipFill>
        <p:spPr>
          <a:xfrm>
            <a:off x="1955800" y="579901"/>
            <a:ext cx="1257300" cy="2252663"/>
          </a:xfrm>
          <a:prstGeom prst="rect">
            <a:avLst/>
          </a:prstGeom>
        </p:spPr>
      </p:pic>
    </p:spTree>
    <p:extLst>
      <p:ext uri="{BB962C8B-B14F-4D97-AF65-F5344CB8AC3E}">
        <p14:creationId xmlns:p14="http://schemas.microsoft.com/office/powerpoint/2010/main" val="5584264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56C9D-8F35-4BAD-A0F0-B445844E9C0C}"/>
              </a:ext>
            </a:extLst>
          </p:cNvPr>
          <p:cNvSpPr>
            <a:spLocks noGrp="1"/>
          </p:cNvSpPr>
          <p:nvPr>
            <p:ph type="title"/>
          </p:nvPr>
        </p:nvSpPr>
        <p:spPr>
          <a:xfrm>
            <a:off x="1295402" y="982132"/>
            <a:ext cx="4190998" cy="1303867"/>
          </a:xfrm>
        </p:spPr>
        <p:txBody>
          <a:bodyPr>
            <a:normAutofit fontScale="90000"/>
          </a:bodyPr>
          <a:lstStyle/>
          <a:p>
            <a:r>
              <a:rPr lang="en-US" dirty="0"/>
              <a:t>Alte </a:t>
            </a:r>
            <a:r>
              <a:rPr lang="en-US" dirty="0" err="1"/>
              <a:t>Pinakothek</a:t>
            </a:r>
            <a:r>
              <a:rPr lang="en-US" dirty="0"/>
              <a:t>, Munich</a:t>
            </a:r>
            <a:br>
              <a:rPr lang="en-US" dirty="0"/>
            </a:br>
            <a:endParaRPr lang="en-US" dirty="0"/>
          </a:p>
        </p:txBody>
      </p:sp>
      <p:sp>
        <p:nvSpPr>
          <p:cNvPr id="6" name="Rectangle 2">
            <a:extLst>
              <a:ext uri="{FF2B5EF4-FFF2-40B4-BE49-F238E27FC236}">
                <a16:creationId xmlns:a16="http://schemas.microsoft.com/office/drawing/2014/main" id="{C429DE43-2F15-4F0B-8D3F-27F958CE4001}"/>
              </a:ext>
            </a:extLst>
          </p:cNvPr>
          <p:cNvSpPr>
            <a:spLocks noGrp="1" noChangeArrowheads="1"/>
          </p:cNvSpPr>
          <p:nvPr>
            <p:ph idx="1"/>
          </p:nvPr>
        </p:nvSpPr>
        <p:spPr bwMode="auto">
          <a:xfrm>
            <a:off x="1041400" y="3167433"/>
            <a:ext cx="8139007" cy="206210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The </a:t>
            </a:r>
            <a:r>
              <a:rPr kumimoji="0" lang="en-US" altLang="en-US" sz="2000" b="1" i="0" u="none" strike="noStrike" cap="none" normalizeH="0" baseline="0" dirty="0">
                <a:ln>
                  <a:noFill/>
                </a:ln>
                <a:solidFill>
                  <a:srgbClr val="222222"/>
                </a:solidFill>
                <a:effectLst/>
                <a:latin typeface="Arial" panose="020B0604020202020204" pitchFamily="34" charset="0"/>
                <a:cs typeface="Arial" panose="020B0604020202020204" pitchFamily="34" charset="0"/>
              </a:rPr>
              <a:t>Alte </a:t>
            </a:r>
            <a:r>
              <a:rPr kumimoji="0" lang="en-US" altLang="en-US" sz="2000" b="1" i="0" u="none" strike="noStrike" cap="none" normalizeH="0" baseline="0" dirty="0" err="1">
                <a:ln>
                  <a:noFill/>
                </a:ln>
                <a:solidFill>
                  <a:srgbClr val="222222"/>
                </a:solidFill>
                <a:effectLst/>
                <a:latin typeface="Arial" panose="020B0604020202020204" pitchFamily="34" charset="0"/>
                <a:cs typeface="Arial" panose="020B0604020202020204" pitchFamily="34" charset="0"/>
              </a:rPr>
              <a:t>Pinakothek</a:t>
            </a:r>
            <a:r>
              <a:rPr kumimoji="0" lang="en-US" altLang="en-US" sz="2000" b="1" i="0" u="none" strike="noStrike" cap="none" normalizeH="0" baseline="0" dirty="0">
                <a:ln>
                  <a:noFill/>
                </a:ln>
                <a:solidFill>
                  <a:srgbClr val="222222"/>
                </a:solidFill>
                <a:effectLst/>
                <a:latin typeface="Arial" panose="020B0604020202020204" pitchFamily="34" charset="0"/>
                <a:cs typeface="Arial" panose="020B0604020202020204" pitchFamily="34" charset="0"/>
              </a:rPr>
              <a:t>:</a:t>
            </a:r>
            <a:r>
              <a:rPr kumimoji="0" lang="en-US" altLang="en-US" sz="20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one of the oldest art galleries in the world</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000" dirty="0">
                <a:solidFill>
                  <a:srgbClr val="222222"/>
                </a:solidFill>
                <a:cs typeface="Arial" panose="020B0604020202020204" pitchFamily="34" charset="0"/>
              </a:rPr>
              <a:t>*</a:t>
            </a:r>
            <a:r>
              <a:rPr kumimoji="0" lang="en-US" altLang="en-US" sz="20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houses one of the most famous collections of </a:t>
            </a:r>
            <a:r>
              <a:rPr lang="en-US" altLang="en-US" sz="2000" dirty="0">
                <a:solidFill>
                  <a:srgbClr val="0B0080"/>
                </a:solidFill>
                <a:cs typeface="Arial" panose="020B0604020202020204" pitchFamily="34" charset="0"/>
              </a:rPr>
              <a:t>Old Master</a:t>
            </a:r>
            <a:r>
              <a:rPr kumimoji="0" lang="en-US" altLang="en-US" sz="20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paintings.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*Alte (Old) refers to the time period covered by the collection—from the fourteenth to the eighteenth century.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The </a:t>
            </a:r>
            <a:r>
              <a:rPr lang="en-US" altLang="en-US" sz="1600" dirty="0" err="1">
                <a:solidFill>
                  <a:srgbClr val="0B0080"/>
                </a:solidFill>
                <a:cs typeface="Arial" panose="020B0604020202020204" pitchFamily="34" charset="0"/>
              </a:rPr>
              <a:t>Neues</a:t>
            </a:r>
            <a:r>
              <a:rPr lang="en-US" altLang="en-US" sz="1600" dirty="0">
                <a:solidFill>
                  <a:srgbClr val="0B0080"/>
                </a:solidFill>
                <a:cs typeface="Arial" panose="020B0604020202020204" pitchFamily="34" charset="0"/>
              </a:rPr>
              <a:t> </a:t>
            </a:r>
            <a:r>
              <a:rPr lang="en-US" altLang="en-US" sz="1600" dirty="0" err="1">
                <a:solidFill>
                  <a:srgbClr val="0B0080"/>
                </a:solidFill>
                <a:cs typeface="Arial" panose="020B0604020202020204" pitchFamily="34" charset="0"/>
              </a:rPr>
              <a:t>Pinakothek</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covers nineteenth-century art, and the recently opened </a:t>
            </a:r>
            <a:r>
              <a:rPr lang="en-US" altLang="en-US" sz="1600" dirty="0" err="1">
                <a:solidFill>
                  <a:srgbClr val="0B0080"/>
                </a:solidFill>
                <a:cs typeface="Arial" panose="020B0604020202020204" pitchFamily="34" charset="0"/>
              </a:rPr>
              <a:t>Pinakothek</a:t>
            </a:r>
            <a:r>
              <a:rPr lang="en-US" altLang="en-US" sz="1600" dirty="0">
                <a:solidFill>
                  <a:srgbClr val="0B0080"/>
                </a:solidFill>
                <a:cs typeface="Arial" panose="020B0604020202020204" pitchFamily="34" charset="0"/>
              </a:rPr>
              <a:t> der </a:t>
            </a:r>
            <a:r>
              <a:rPr lang="en-US" altLang="en-US" sz="1600" dirty="0" err="1">
                <a:solidFill>
                  <a:srgbClr val="0B0080"/>
                </a:solidFill>
                <a:cs typeface="Arial" panose="020B0604020202020204" pitchFamily="34" charset="0"/>
              </a:rPr>
              <a:t>Moderne</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exhibits modern art. All three galleries are part of the </a:t>
            </a:r>
            <a:r>
              <a:rPr lang="en-US" altLang="en-US" sz="1600" dirty="0">
                <a:solidFill>
                  <a:srgbClr val="0B0080"/>
                </a:solidFill>
                <a:cs typeface="Arial" panose="020B0604020202020204" pitchFamily="34" charset="0"/>
              </a:rPr>
              <a:t>Bavarian State Picture Collection</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an organization of the Free state of Bavaria.</a:t>
            </a:r>
            <a:r>
              <a:rPr kumimoji="0" lang="en-US" altLang="en-US" sz="1200" b="0" i="0" u="sng" strike="noStrike" cap="none" normalizeH="0" baseline="30000" dirty="0">
                <a:ln>
                  <a:noFill/>
                </a:ln>
                <a:solidFill>
                  <a:srgbClr val="0B0080"/>
                </a:solidFill>
                <a:effectLst/>
                <a:latin typeface="Arial" panose="020B0604020202020204" pitchFamily="34" charset="0"/>
                <a:cs typeface="Arial" panose="020B0604020202020204" pitchFamily="34" charset="0"/>
              </a:rPr>
              <a:t> </a:t>
            </a:r>
          </a:p>
        </p:txBody>
      </p:sp>
      <p:pic>
        <p:nvPicPr>
          <p:cNvPr id="8198" name="Picture 6" descr="Panorama of the façade">
            <a:extLst>
              <a:ext uri="{FF2B5EF4-FFF2-40B4-BE49-F238E27FC236}">
                <a16:creationId xmlns:a16="http://schemas.microsoft.com/office/drawing/2014/main" id="{46D6875F-BDD8-484F-91B2-34206C6BE3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5484" y="867831"/>
            <a:ext cx="5591114" cy="1376274"/>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s://upload.wikimedia.org/wikipedia/commons/thumb/a/a9/Alte_Pinakothek-Saal_IX.JPG/170px-Alte_Pinakothek-Saal_IX.JPG">
            <a:extLst>
              <a:ext uri="{FF2B5EF4-FFF2-40B4-BE49-F238E27FC236}">
                <a16:creationId xmlns:a16="http://schemas.microsoft.com/office/drawing/2014/main" id="{B087FFB6-4EE9-43EF-8712-8EDEE63DD4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0407" y="2613436"/>
            <a:ext cx="2217765" cy="3170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27505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B88B5-5995-405B-91FC-E5D1E61E68EF}"/>
              </a:ext>
            </a:extLst>
          </p:cNvPr>
          <p:cNvSpPr>
            <a:spLocks noGrp="1"/>
          </p:cNvSpPr>
          <p:nvPr>
            <p:ph type="title"/>
          </p:nvPr>
        </p:nvSpPr>
        <p:spPr/>
        <p:txBody>
          <a:bodyPr>
            <a:noAutofit/>
          </a:bodyPr>
          <a:lstStyle/>
          <a:p>
            <a:pPr lvl="0" defTabSz="914400" eaLnBrk="0" fontAlgn="base" hangingPunct="0">
              <a:spcAft>
                <a:spcPct val="0"/>
              </a:spcAft>
            </a:pPr>
            <a:r>
              <a:rPr lang="en-US" sz="4800" dirty="0"/>
              <a:t>Alte </a:t>
            </a:r>
            <a:r>
              <a:rPr lang="en-US" sz="4800" dirty="0" err="1"/>
              <a:t>Pinakothek</a:t>
            </a:r>
            <a:br>
              <a:rPr lang="en-US" altLang="en-US" sz="4800" dirty="0">
                <a:ln>
                  <a:noFill/>
                </a:ln>
                <a:solidFill>
                  <a:schemeClr val="tx1"/>
                </a:solidFill>
                <a:latin typeface="Arial" panose="020B0604020202020204" pitchFamily="34" charset="0"/>
              </a:rPr>
            </a:br>
            <a:r>
              <a:rPr lang="en-US" altLang="en-US" sz="2400" b="1" dirty="0">
                <a:ln>
                  <a:noFill/>
                </a:ln>
                <a:solidFill>
                  <a:srgbClr val="222222"/>
                </a:solidFill>
                <a:latin typeface="Arial" panose="020B0604020202020204" pitchFamily="34" charset="0"/>
                <a:cs typeface="Arial" panose="020B0604020202020204" pitchFamily="34" charset="0"/>
              </a:rPr>
              <a:t>European Paintings, </a:t>
            </a:r>
            <a:r>
              <a:rPr lang="en-US" altLang="en-US" sz="2400" dirty="0">
                <a:ln>
                  <a:noFill/>
                </a:ln>
                <a:solidFill>
                  <a:srgbClr val="222222"/>
                </a:solidFill>
                <a:latin typeface="Arial" panose="020B0604020202020204" pitchFamily="34" charset="0"/>
                <a:cs typeface="Arial" panose="020B0604020202020204" pitchFamily="34" charset="0"/>
              </a:rPr>
              <a:t>14th–17th century</a:t>
            </a:r>
            <a:endParaRPr lang="en-US" sz="2400" dirty="0"/>
          </a:p>
        </p:txBody>
      </p:sp>
      <p:sp>
        <p:nvSpPr>
          <p:cNvPr id="4" name="Rectangle 2">
            <a:extLst>
              <a:ext uri="{FF2B5EF4-FFF2-40B4-BE49-F238E27FC236}">
                <a16:creationId xmlns:a16="http://schemas.microsoft.com/office/drawing/2014/main" id="{04884600-F8EE-47F3-B1DD-294E6A8E1D34}"/>
              </a:ext>
            </a:extLst>
          </p:cNvPr>
          <p:cNvSpPr>
            <a:spLocks noGrp="1" noChangeArrowheads="1"/>
          </p:cNvSpPr>
          <p:nvPr>
            <p:ph idx="1"/>
          </p:nvPr>
        </p:nvSpPr>
        <p:spPr bwMode="auto">
          <a:xfrm>
            <a:off x="822325" y="3126810"/>
            <a:ext cx="10547350" cy="25410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53920" tIns="31740" rIns="0" bIns="15870" numCol="1" anchor="ctr" anchorCtr="0" compatLnSpc="1">
            <a:prstTxWarp prst="textNoShape">
              <a:avLst/>
            </a:prstTxWarp>
            <a:spAutoFit/>
          </a:bodyPr>
          <a:lstStyle/>
          <a:p>
            <a:pPr marL="457200" lvl="1" indent="-457200" defTabSz="914400" eaLnBrk="0" fontAlgn="base" hangingPunct="0">
              <a:spcBef>
                <a:spcPct val="0"/>
              </a:spcBef>
              <a:spcAft>
                <a:spcPct val="0"/>
              </a:spcAft>
              <a:buClrTx/>
              <a:buSzTx/>
              <a:buNone/>
            </a:pPr>
            <a:r>
              <a:rPr lang="en-US" sz="2400" dirty="0"/>
              <a:t>The Alte </a:t>
            </a:r>
            <a:r>
              <a:rPr lang="en-US" sz="2400" dirty="0" err="1"/>
              <a:t>Pinakothek</a:t>
            </a:r>
            <a:r>
              <a:rPr lang="en-US" sz="2400" dirty="0"/>
              <a:t> brings together art from the Middle Ages, the Renaissance, and the Baroque and Rococo periods in a collection of astonishing density. </a:t>
            </a:r>
          </a:p>
          <a:p>
            <a:pPr marL="457200" lvl="1" indent="-457200" defTabSz="914400" eaLnBrk="0" fontAlgn="base" hangingPunct="0">
              <a:spcBef>
                <a:spcPct val="0"/>
              </a:spcBef>
              <a:spcAft>
                <a:spcPct val="0"/>
              </a:spcAft>
              <a:buClrTx/>
              <a:buSzTx/>
              <a:buNone/>
            </a:pPr>
            <a:r>
              <a:rPr lang="en-US" sz="2400" dirty="0"/>
              <a:t>The collection comprises more than 700 works of art, representing the most brilliant periods of German, Flemish, Dutch, French, Italian, and Spanish painting. </a:t>
            </a:r>
          </a:p>
          <a:p>
            <a:pPr marL="457200" lvl="1" indent="-457200" defTabSz="914400" eaLnBrk="0" fontAlgn="base" hangingPunct="0">
              <a:spcBef>
                <a:spcPct val="0"/>
              </a:spcBef>
              <a:spcAft>
                <a:spcPct val="0"/>
              </a:spcAft>
              <a:buClrTx/>
              <a:buSzTx/>
              <a:buNone/>
            </a:pPr>
            <a:r>
              <a:rPr lang="en-US" sz="2400" dirty="0"/>
              <a:t>Leo von </a:t>
            </a:r>
            <a:r>
              <a:rPr lang="en-US" sz="2400" dirty="0" err="1"/>
              <a:t>Klenze’s</a:t>
            </a:r>
            <a:r>
              <a:rPr lang="en-US" sz="2400" dirty="0"/>
              <a:t> Neoclassical design (realized in 1836) proved a model for subsequent European museum architecture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9220" name="Picture 4" descr="https://upload.wikimedia.org/wikipedia/commons/thumb/3/36/Lucas_Cranach_d._%C3%84._-_The_Lamentation_of_Christ_-_The_Schlei%C3%9Fheim_Crucifixion_-_Alte_Pinakothek.jpg/170px-Lucas_Cranach_d._%C3%84._-_The_Lamentation_of_Christ_-_The_Schlei%C3%9Fheim_Crucifixion_-_Alte_Pinakothek.jpg">
            <a:extLst>
              <a:ext uri="{FF2B5EF4-FFF2-40B4-BE49-F238E27FC236}">
                <a16:creationId xmlns:a16="http://schemas.microsoft.com/office/drawing/2014/main" id="{EB52D9D5-D36C-44AD-ABB6-A87A8EE550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56800" y="540858"/>
            <a:ext cx="1619250" cy="2247900"/>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Adam Elsheimer - Die Flucht nach Ägypten (Alte Pinakothek).jpg">
            <a:extLst>
              <a:ext uri="{FF2B5EF4-FFF2-40B4-BE49-F238E27FC236}">
                <a16:creationId xmlns:a16="http://schemas.microsoft.com/office/drawing/2014/main" id="{0FCAA9A5-B03C-4926-8B58-082D6B3AF7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540858"/>
            <a:ext cx="2857500" cy="208597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85208A1-F128-4256-BCDC-E142C196ED85}"/>
              </a:ext>
            </a:extLst>
          </p:cNvPr>
          <p:cNvSpPr txBox="1"/>
          <p:nvPr/>
        </p:nvSpPr>
        <p:spPr>
          <a:xfrm>
            <a:off x="9956800" y="2788758"/>
            <a:ext cx="1619250" cy="430887"/>
          </a:xfrm>
          <a:prstGeom prst="rect">
            <a:avLst/>
          </a:prstGeom>
          <a:noFill/>
        </p:spPr>
        <p:txBody>
          <a:bodyPr wrap="square" rtlCol="0">
            <a:spAutoFit/>
          </a:bodyPr>
          <a:lstStyle/>
          <a:p>
            <a:r>
              <a:rPr lang="en-US" altLang="en-US" sz="1100" dirty="0">
                <a:solidFill>
                  <a:srgbClr val="0B0080"/>
                </a:solidFill>
                <a:latin typeface="Arial" panose="020B0604020202020204" pitchFamily="34" charset="0"/>
                <a:cs typeface="Arial" panose="020B0604020202020204" pitchFamily="34" charset="0"/>
                <a:hlinkClick r:id="rId4" tooltip="Lucas Cranach the Elder"/>
              </a:rPr>
              <a:t>Cranach</a:t>
            </a:r>
            <a:r>
              <a:rPr lang="en-US" altLang="en-US" sz="1100" dirty="0">
                <a:solidFill>
                  <a:srgbClr val="222222"/>
                </a:solidFill>
                <a:latin typeface="Arial" panose="020B0604020202020204" pitchFamily="34" charset="0"/>
                <a:cs typeface="Arial" panose="020B0604020202020204" pitchFamily="34" charset="0"/>
              </a:rPr>
              <a:t> (</a:t>
            </a:r>
            <a:r>
              <a:rPr lang="en-US" altLang="en-US" sz="1100" i="1" dirty="0">
                <a:solidFill>
                  <a:srgbClr val="0B0080"/>
                </a:solidFill>
                <a:latin typeface="Arial" panose="020B0604020202020204" pitchFamily="34" charset="0"/>
                <a:cs typeface="Arial" panose="020B0604020202020204" pitchFamily="34" charset="0"/>
                <a:hlinkClick r:id="rId5" tooltip="Lamentation of Christ"/>
              </a:rPr>
              <a:t>Lamentation Beneath the Cross</a:t>
            </a:r>
            <a:r>
              <a:rPr lang="en-US" altLang="en-US" sz="1100" dirty="0">
                <a:solidFill>
                  <a:srgbClr val="222222"/>
                </a:solidFill>
                <a:latin typeface="Arial" panose="020B0604020202020204" pitchFamily="34" charset="0"/>
                <a:cs typeface="Arial" panose="020B0604020202020204" pitchFamily="34" charset="0"/>
              </a:rPr>
              <a:t>)</a:t>
            </a:r>
            <a:endParaRPr lang="en-US" sz="1100" dirty="0"/>
          </a:p>
        </p:txBody>
      </p:sp>
      <p:sp>
        <p:nvSpPr>
          <p:cNvPr id="5" name="TextBox 4">
            <a:extLst>
              <a:ext uri="{FF2B5EF4-FFF2-40B4-BE49-F238E27FC236}">
                <a16:creationId xmlns:a16="http://schemas.microsoft.com/office/drawing/2014/main" id="{178BB289-9203-43AD-8CC9-2001DF167BFD}"/>
              </a:ext>
            </a:extLst>
          </p:cNvPr>
          <p:cNvSpPr txBox="1"/>
          <p:nvPr/>
        </p:nvSpPr>
        <p:spPr>
          <a:xfrm>
            <a:off x="615950" y="2602573"/>
            <a:ext cx="2717800" cy="461665"/>
          </a:xfrm>
          <a:prstGeom prst="rect">
            <a:avLst/>
          </a:prstGeom>
          <a:noFill/>
        </p:spPr>
        <p:txBody>
          <a:bodyPr wrap="square" rtlCol="0">
            <a:spAutoFit/>
          </a:bodyPr>
          <a:lstStyle/>
          <a:p>
            <a:r>
              <a:rPr lang="en-US" altLang="en-US" sz="1200" dirty="0">
                <a:solidFill>
                  <a:srgbClr val="0B0080"/>
                </a:solidFill>
                <a:latin typeface="Arial" panose="020B0604020202020204" pitchFamily="34" charset="0"/>
                <a:cs typeface="Arial" panose="020B0604020202020204" pitchFamily="34" charset="0"/>
                <a:hlinkClick r:id="rId6" tooltip="Adam Elsheimer"/>
              </a:rPr>
              <a:t>Adam </a:t>
            </a:r>
            <a:r>
              <a:rPr lang="en-US" altLang="en-US" sz="1200" dirty="0" err="1">
                <a:solidFill>
                  <a:srgbClr val="0B0080"/>
                </a:solidFill>
                <a:latin typeface="Arial" panose="020B0604020202020204" pitchFamily="34" charset="0"/>
                <a:cs typeface="Arial" panose="020B0604020202020204" pitchFamily="34" charset="0"/>
                <a:hlinkClick r:id="rId6" tooltip="Adam Elsheimer"/>
              </a:rPr>
              <a:t>Elsheimer</a:t>
            </a:r>
            <a:r>
              <a:rPr lang="en-US" altLang="en-US" sz="1200" dirty="0">
                <a:solidFill>
                  <a:srgbClr val="222222"/>
                </a:solidFill>
                <a:latin typeface="Arial" panose="020B0604020202020204" pitchFamily="34" charset="0"/>
                <a:cs typeface="Arial" panose="020B0604020202020204" pitchFamily="34" charset="0"/>
              </a:rPr>
              <a:t> </a:t>
            </a:r>
          </a:p>
          <a:p>
            <a:r>
              <a:rPr lang="en-US" altLang="en-US" sz="1200" dirty="0">
                <a:solidFill>
                  <a:srgbClr val="222222"/>
                </a:solidFill>
                <a:latin typeface="Arial" panose="020B0604020202020204" pitchFamily="34" charset="0"/>
                <a:cs typeface="Arial" panose="020B0604020202020204" pitchFamily="34" charset="0"/>
              </a:rPr>
              <a:t>(</a:t>
            </a:r>
            <a:r>
              <a:rPr lang="en-US" altLang="en-US" sz="1200" i="1" dirty="0">
                <a:solidFill>
                  <a:srgbClr val="0B0080"/>
                </a:solidFill>
                <a:latin typeface="Arial" panose="020B0604020202020204" pitchFamily="34" charset="0"/>
                <a:cs typeface="Arial" panose="020B0604020202020204" pitchFamily="34" charset="0"/>
                <a:hlinkClick r:id="rId7" tooltip="The Flight into Egypt (Elsheimer)"/>
              </a:rPr>
              <a:t>The Flight into Egypt</a:t>
            </a:r>
            <a:r>
              <a:rPr lang="en-US" altLang="en-US" sz="1200" dirty="0">
                <a:solidFill>
                  <a:srgbClr val="222222"/>
                </a:solidFill>
                <a:latin typeface="Arial" panose="020B0604020202020204" pitchFamily="34" charset="0"/>
                <a:cs typeface="Arial" panose="020B0604020202020204" pitchFamily="34" charset="0"/>
              </a:rPr>
              <a:t>),</a:t>
            </a:r>
            <a:endParaRPr lang="en-US" sz="1200" dirty="0"/>
          </a:p>
        </p:txBody>
      </p:sp>
    </p:spTree>
    <p:extLst>
      <p:ext uri="{BB962C8B-B14F-4D97-AF65-F5344CB8AC3E}">
        <p14:creationId xmlns:p14="http://schemas.microsoft.com/office/powerpoint/2010/main" val="2459688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BF59E8D-34F6-4A28-A5EE-76A080FBE946}"/>
              </a:ext>
            </a:extLst>
          </p:cNvPr>
          <p:cNvPicPr>
            <a:picLocks noChangeAspect="1"/>
          </p:cNvPicPr>
          <p:nvPr/>
        </p:nvPicPr>
        <p:blipFill rotWithShape="1">
          <a:blip r:embed="rId2"/>
          <a:srcRect l="15926" t="14074" r="18741" b="13518"/>
          <a:stretch/>
        </p:blipFill>
        <p:spPr>
          <a:xfrm>
            <a:off x="609600" y="762000"/>
            <a:ext cx="5600700" cy="4965700"/>
          </a:xfrm>
          <a:prstGeom prst="rect">
            <a:avLst/>
          </a:prstGeom>
        </p:spPr>
      </p:pic>
      <p:pic>
        <p:nvPicPr>
          <p:cNvPr id="3" name="Picture 2">
            <a:extLst>
              <a:ext uri="{FF2B5EF4-FFF2-40B4-BE49-F238E27FC236}">
                <a16:creationId xmlns:a16="http://schemas.microsoft.com/office/drawing/2014/main" id="{9A9E64E8-D24A-4E34-829C-EB1B41CA44DD}"/>
              </a:ext>
            </a:extLst>
          </p:cNvPr>
          <p:cNvPicPr>
            <a:picLocks noChangeAspect="1"/>
          </p:cNvPicPr>
          <p:nvPr/>
        </p:nvPicPr>
        <p:blipFill rotWithShape="1">
          <a:blip r:embed="rId3"/>
          <a:srcRect l="17407" t="6297" r="18889" b="12036"/>
          <a:stretch/>
        </p:blipFill>
        <p:spPr>
          <a:xfrm>
            <a:off x="6210300" y="762000"/>
            <a:ext cx="5461000" cy="5600700"/>
          </a:xfrm>
          <a:prstGeom prst="rect">
            <a:avLst/>
          </a:prstGeom>
        </p:spPr>
      </p:pic>
    </p:spTree>
    <p:extLst>
      <p:ext uri="{BB962C8B-B14F-4D97-AF65-F5344CB8AC3E}">
        <p14:creationId xmlns:p14="http://schemas.microsoft.com/office/powerpoint/2010/main" val="2192082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72541-47D2-4E00-8564-60A273D7363F}"/>
              </a:ext>
            </a:extLst>
          </p:cNvPr>
          <p:cNvSpPr>
            <a:spLocks noGrp="1"/>
          </p:cNvSpPr>
          <p:nvPr>
            <p:ph type="title"/>
          </p:nvPr>
        </p:nvSpPr>
        <p:spPr/>
        <p:txBody>
          <a:bodyPr/>
          <a:lstStyle/>
          <a:p>
            <a:r>
              <a:rPr lang="en-US" dirty="0"/>
              <a:t>The Egyptian Museum in Berlin</a:t>
            </a:r>
          </a:p>
        </p:txBody>
      </p:sp>
      <p:sp>
        <p:nvSpPr>
          <p:cNvPr id="3" name="Content Placeholder 2">
            <a:extLst>
              <a:ext uri="{FF2B5EF4-FFF2-40B4-BE49-F238E27FC236}">
                <a16:creationId xmlns:a16="http://schemas.microsoft.com/office/drawing/2014/main" id="{118B3395-0BDE-45C4-A222-1F4ADBAA68D8}"/>
              </a:ext>
            </a:extLst>
          </p:cNvPr>
          <p:cNvSpPr>
            <a:spLocks noGrp="1"/>
          </p:cNvSpPr>
          <p:nvPr>
            <p:ph idx="1"/>
          </p:nvPr>
        </p:nvSpPr>
        <p:spPr/>
        <p:txBody>
          <a:bodyPr>
            <a:normAutofit/>
          </a:bodyPr>
          <a:lstStyle/>
          <a:p>
            <a:r>
              <a:rPr lang="en-US" dirty="0"/>
              <a:t>The Egyptian Museum is part of the former Royal Art Collection.</a:t>
            </a:r>
          </a:p>
          <a:p>
            <a:r>
              <a:rPr lang="en-US" dirty="0"/>
              <a:t>The Egyptian collection was founded due to the recommendation of Alexander von Humboldt to King Friedrich Wilhelm III in 1828 . </a:t>
            </a:r>
          </a:p>
          <a:p>
            <a:r>
              <a:rPr lang="en-US" dirty="0"/>
              <a:t>A Prussian expedition travelled to Egypt and the Sudan in 1842-1845 and received ca. 1500 important objects as a present from Mohamed Ali .</a:t>
            </a:r>
          </a:p>
          <a:p>
            <a:pPr marL="0" indent="0">
              <a:buNone/>
            </a:pPr>
            <a:endParaRPr lang="en-US" dirty="0"/>
          </a:p>
        </p:txBody>
      </p:sp>
    </p:spTree>
    <p:extLst>
      <p:ext uri="{BB962C8B-B14F-4D97-AF65-F5344CB8AC3E}">
        <p14:creationId xmlns:p14="http://schemas.microsoft.com/office/powerpoint/2010/main" val="6865347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72541-47D2-4E00-8564-60A273D7363F}"/>
              </a:ext>
            </a:extLst>
          </p:cNvPr>
          <p:cNvSpPr>
            <a:spLocks noGrp="1"/>
          </p:cNvSpPr>
          <p:nvPr>
            <p:ph type="title"/>
          </p:nvPr>
        </p:nvSpPr>
        <p:spPr/>
        <p:txBody>
          <a:bodyPr/>
          <a:lstStyle/>
          <a:p>
            <a:r>
              <a:rPr lang="en-US" dirty="0"/>
              <a:t>Egyptian Museum in Berlin</a:t>
            </a:r>
          </a:p>
        </p:txBody>
      </p:sp>
      <p:sp>
        <p:nvSpPr>
          <p:cNvPr id="3" name="Content Placeholder 2">
            <a:extLst>
              <a:ext uri="{FF2B5EF4-FFF2-40B4-BE49-F238E27FC236}">
                <a16:creationId xmlns:a16="http://schemas.microsoft.com/office/drawing/2014/main" id="{118B3395-0BDE-45C4-A222-1F4ADBAA68D8}"/>
              </a:ext>
            </a:extLst>
          </p:cNvPr>
          <p:cNvSpPr>
            <a:spLocks noGrp="1"/>
          </p:cNvSpPr>
          <p:nvPr>
            <p:ph idx="1"/>
          </p:nvPr>
        </p:nvSpPr>
        <p:spPr/>
        <p:txBody>
          <a:bodyPr>
            <a:normAutofit fontScale="77500" lnSpcReduction="20000"/>
          </a:bodyPr>
          <a:lstStyle/>
          <a:p>
            <a:r>
              <a:rPr lang="en-US" dirty="0"/>
              <a:t>The collection won worldwide renown- especially for the bust of Nefertiti, the portrait of </a:t>
            </a:r>
            <a:r>
              <a:rPr lang="en-US" dirty="0" err="1"/>
              <a:t>Tiye</a:t>
            </a:r>
            <a:r>
              <a:rPr lang="en-US" dirty="0"/>
              <a:t> and the ‘Berlin Green Head.’ </a:t>
            </a:r>
          </a:p>
          <a:p>
            <a:r>
              <a:rPr lang="en-US" dirty="0"/>
              <a:t>It also presents art and papyri from over 5000 years discovered in Egypt and the Sudan. Most objects were offerings found in graves, some few were found in temples.</a:t>
            </a:r>
            <a:br>
              <a:rPr lang="en-US" dirty="0"/>
            </a:br>
            <a:endParaRPr lang="en-US" dirty="0"/>
          </a:p>
          <a:p>
            <a:r>
              <a:rPr lang="en-US" dirty="0"/>
              <a:t>The paintings and reliefs convey an impression of the ancient environment and its daily life. </a:t>
            </a:r>
          </a:p>
          <a:p>
            <a:r>
              <a:rPr lang="en-US" dirty="0"/>
              <a:t>The sculptures of pharaohs and high officials, the decorated coffins and books of the death, the literary and economic texts as well as the private letters presented in the 'library of ancient Egypt', complement our view of Egypt. </a:t>
            </a:r>
          </a:p>
          <a:p>
            <a:r>
              <a:rPr lang="en-US" dirty="0"/>
              <a:t>The religious beliefs become visible through statues of gods, votive steles and cult equipment.</a:t>
            </a:r>
          </a:p>
        </p:txBody>
      </p:sp>
    </p:spTree>
    <p:extLst>
      <p:ext uri="{BB962C8B-B14F-4D97-AF65-F5344CB8AC3E}">
        <p14:creationId xmlns:p14="http://schemas.microsoft.com/office/powerpoint/2010/main" val="115329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26" name="Picture 2" descr="Cabeza verde Berlín 01.JPG">
            <a:extLst>
              <a:ext uri="{FF2B5EF4-FFF2-40B4-BE49-F238E27FC236}">
                <a16:creationId xmlns:a16="http://schemas.microsoft.com/office/drawing/2014/main" id="{55C9EFB6-5649-427F-A172-62BD0A2FA51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15775" y="1494524"/>
            <a:ext cx="2228728" cy="343486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4EB6FC3-B9E9-4506-B393-28AF934A2EA6}"/>
              </a:ext>
            </a:extLst>
          </p:cNvPr>
          <p:cNvSpPr txBox="1"/>
          <p:nvPr/>
        </p:nvSpPr>
        <p:spPr>
          <a:xfrm>
            <a:off x="2815775" y="1020236"/>
            <a:ext cx="2228728" cy="400110"/>
          </a:xfrm>
          <a:prstGeom prst="rect">
            <a:avLst/>
          </a:prstGeom>
          <a:noFill/>
        </p:spPr>
        <p:txBody>
          <a:bodyPr wrap="square" rtlCol="0">
            <a:spAutoFit/>
          </a:bodyPr>
          <a:lstStyle/>
          <a:p>
            <a:r>
              <a:rPr lang="en-US" sz="2000" b="1" dirty="0"/>
              <a:t>Berlin Green Head</a:t>
            </a:r>
          </a:p>
        </p:txBody>
      </p:sp>
      <p:sp>
        <p:nvSpPr>
          <p:cNvPr id="7" name="TextBox 6">
            <a:extLst>
              <a:ext uri="{FF2B5EF4-FFF2-40B4-BE49-F238E27FC236}">
                <a16:creationId xmlns:a16="http://schemas.microsoft.com/office/drawing/2014/main" id="{23EDAEC3-4EE5-4A68-8A63-8E497220D157}"/>
              </a:ext>
            </a:extLst>
          </p:cNvPr>
          <p:cNvSpPr txBox="1"/>
          <p:nvPr/>
        </p:nvSpPr>
        <p:spPr>
          <a:xfrm>
            <a:off x="6426200" y="5030836"/>
            <a:ext cx="3378200" cy="923330"/>
          </a:xfrm>
          <a:prstGeom prst="rect">
            <a:avLst/>
          </a:prstGeom>
          <a:noFill/>
        </p:spPr>
        <p:txBody>
          <a:bodyPr wrap="square" rtlCol="0">
            <a:spAutoFit/>
          </a:bodyPr>
          <a:lstStyle/>
          <a:p>
            <a:r>
              <a:rPr lang="en-US" i="1" dirty="0"/>
              <a:t>Dynasty 18, ca. 1355 BC</a:t>
            </a:r>
            <a:br>
              <a:rPr lang="en-US" i="1" dirty="0"/>
            </a:br>
            <a:r>
              <a:rPr lang="en-US" i="1" dirty="0"/>
              <a:t>Yew wood, silver, gold and faience inlays</a:t>
            </a:r>
            <a:br>
              <a:rPr lang="en-US" i="1" dirty="0"/>
            </a:br>
            <a:r>
              <a:rPr lang="en-US" i="1" dirty="0"/>
              <a:t>Total height 22,5 cm</a:t>
            </a:r>
            <a:endParaRPr lang="en-US" dirty="0"/>
          </a:p>
        </p:txBody>
      </p:sp>
      <p:sp>
        <p:nvSpPr>
          <p:cNvPr id="8" name="TextBox 7">
            <a:extLst>
              <a:ext uri="{FF2B5EF4-FFF2-40B4-BE49-F238E27FC236}">
                <a16:creationId xmlns:a16="http://schemas.microsoft.com/office/drawing/2014/main" id="{9AD5D563-6E91-4387-8129-5F61CBC61BFE}"/>
              </a:ext>
            </a:extLst>
          </p:cNvPr>
          <p:cNvSpPr txBox="1"/>
          <p:nvPr/>
        </p:nvSpPr>
        <p:spPr>
          <a:xfrm>
            <a:off x="6648450" y="958681"/>
            <a:ext cx="2933700" cy="923330"/>
          </a:xfrm>
          <a:prstGeom prst="rect">
            <a:avLst/>
          </a:prstGeom>
          <a:noFill/>
        </p:spPr>
        <p:txBody>
          <a:bodyPr wrap="square" rtlCol="0">
            <a:spAutoFit/>
          </a:bodyPr>
          <a:lstStyle/>
          <a:p>
            <a:r>
              <a:rPr lang="en-US" b="1" dirty="0"/>
              <a:t>Portrait of Queen </a:t>
            </a:r>
            <a:r>
              <a:rPr lang="en-US" b="1" dirty="0" err="1"/>
              <a:t>Tiye</a:t>
            </a:r>
            <a:r>
              <a:rPr lang="en-US" b="1" dirty="0"/>
              <a:t> with a Crown of Two Feathers</a:t>
            </a:r>
          </a:p>
          <a:p>
            <a:endParaRPr lang="en-US" dirty="0"/>
          </a:p>
        </p:txBody>
      </p:sp>
      <p:pic>
        <p:nvPicPr>
          <p:cNvPr id="10" name="Picture 9">
            <a:extLst>
              <a:ext uri="{FF2B5EF4-FFF2-40B4-BE49-F238E27FC236}">
                <a16:creationId xmlns:a16="http://schemas.microsoft.com/office/drawing/2014/main" id="{029DF651-CA1A-490C-99AA-89D43C87B3A4}"/>
              </a:ext>
            </a:extLst>
          </p:cNvPr>
          <p:cNvPicPr>
            <a:picLocks noChangeAspect="1"/>
          </p:cNvPicPr>
          <p:nvPr/>
        </p:nvPicPr>
        <p:blipFill>
          <a:blip r:embed="rId3"/>
          <a:stretch>
            <a:fillRect/>
          </a:stretch>
        </p:blipFill>
        <p:spPr>
          <a:xfrm>
            <a:off x="6694487" y="1663977"/>
            <a:ext cx="2383282" cy="3366859"/>
          </a:xfrm>
          <a:prstGeom prst="rect">
            <a:avLst/>
          </a:prstGeom>
        </p:spPr>
      </p:pic>
      <p:sp>
        <p:nvSpPr>
          <p:cNvPr id="11" name="TextBox 10">
            <a:extLst>
              <a:ext uri="{FF2B5EF4-FFF2-40B4-BE49-F238E27FC236}">
                <a16:creationId xmlns:a16="http://schemas.microsoft.com/office/drawing/2014/main" id="{31E38277-C12A-4B36-814A-37B329571676}"/>
              </a:ext>
            </a:extLst>
          </p:cNvPr>
          <p:cNvSpPr txBox="1"/>
          <p:nvPr/>
        </p:nvSpPr>
        <p:spPr>
          <a:xfrm>
            <a:off x="2910903" y="5043305"/>
            <a:ext cx="2133600" cy="923330"/>
          </a:xfrm>
          <a:prstGeom prst="rect">
            <a:avLst/>
          </a:prstGeom>
          <a:noFill/>
        </p:spPr>
        <p:txBody>
          <a:bodyPr wrap="square" rtlCol="0">
            <a:spAutoFit/>
          </a:bodyPr>
          <a:lstStyle/>
          <a:p>
            <a:r>
              <a:rPr lang="en-US" i="1" dirty="0"/>
              <a:t>Dynasty 30, ca.350 BC</a:t>
            </a:r>
          </a:p>
          <a:p>
            <a:r>
              <a:rPr lang="en-US" i="1" dirty="0"/>
              <a:t>Material: Greenschist</a:t>
            </a:r>
          </a:p>
          <a:p>
            <a:r>
              <a:rPr lang="en-US" i="1" dirty="0"/>
              <a:t>21 cm X 19Cm</a:t>
            </a:r>
            <a:endParaRPr lang="en-US" dirty="0"/>
          </a:p>
        </p:txBody>
      </p:sp>
    </p:spTree>
    <p:extLst>
      <p:ext uri="{BB962C8B-B14F-4D97-AF65-F5344CB8AC3E}">
        <p14:creationId xmlns:p14="http://schemas.microsoft.com/office/powerpoint/2010/main" val="3028379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C0391-34F3-4211-BCB0-BEF31A3087B0}"/>
              </a:ext>
            </a:extLst>
          </p:cNvPr>
          <p:cNvSpPr>
            <a:spLocks noGrp="1"/>
          </p:cNvSpPr>
          <p:nvPr>
            <p:ph type="title"/>
          </p:nvPr>
        </p:nvSpPr>
        <p:spPr>
          <a:xfrm>
            <a:off x="1293811" y="533400"/>
            <a:ext cx="3595689" cy="1460500"/>
          </a:xfrm>
        </p:spPr>
        <p:txBody>
          <a:bodyPr>
            <a:noAutofit/>
          </a:bodyPr>
          <a:lstStyle/>
          <a:p>
            <a:r>
              <a:rPr lang="en-US" sz="1600" b="1" dirty="0"/>
              <a:t>Bust of Queen Nefertiti</a:t>
            </a:r>
            <a:br>
              <a:rPr lang="en-US" sz="1600" b="1" dirty="0"/>
            </a:br>
            <a:r>
              <a:rPr lang="en-US" sz="1600" i="1" dirty="0"/>
              <a:t>New Kingdom, Dynasty 18, ca. 1340 BC</a:t>
            </a:r>
            <a:br>
              <a:rPr lang="en-US" sz="1600" i="1" dirty="0"/>
            </a:br>
            <a:r>
              <a:rPr lang="en-US" sz="1600" i="1" dirty="0"/>
              <a:t>Limestone, gypsum, crystal and wax</a:t>
            </a:r>
            <a:br>
              <a:rPr lang="en-US" sz="1600" i="1" dirty="0"/>
            </a:br>
            <a:r>
              <a:rPr lang="en-US" sz="1600" i="1" dirty="0"/>
              <a:t>48 centimeters</a:t>
            </a:r>
            <a:br>
              <a:rPr lang="en-US" sz="1600" i="1" dirty="0"/>
            </a:br>
            <a:r>
              <a:rPr lang="en-US" sz="1600" i="1" dirty="0"/>
              <a:t>Amarna</a:t>
            </a:r>
          </a:p>
        </p:txBody>
      </p:sp>
      <p:pic>
        <p:nvPicPr>
          <p:cNvPr id="6" name="Content Placeholder 5">
            <a:extLst>
              <a:ext uri="{FF2B5EF4-FFF2-40B4-BE49-F238E27FC236}">
                <a16:creationId xmlns:a16="http://schemas.microsoft.com/office/drawing/2014/main" id="{CCF64D98-4A3E-498B-BE12-8988803CFD5F}"/>
              </a:ext>
            </a:extLst>
          </p:cNvPr>
          <p:cNvPicPr>
            <a:picLocks noGrp="1" noChangeAspect="1"/>
          </p:cNvPicPr>
          <p:nvPr>
            <p:ph idx="1"/>
          </p:nvPr>
        </p:nvPicPr>
        <p:blipFill>
          <a:blip r:embed="rId2"/>
          <a:stretch>
            <a:fillRect/>
          </a:stretch>
        </p:blipFill>
        <p:spPr>
          <a:xfrm>
            <a:off x="5823746" y="955674"/>
            <a:ext cx="2652712" cy="3733447"/>
          </a:xfrm>
          <a:prstGeom prst="rect">
            <a:avLst/>
          </a:prstGeom>
        </p:spPr>
      </p:pic>
      <p:sp>
        <p:nvSpPr>
          <p:cNvPr id="4" name="Text Placeholder 3">
            <a:extLst>
              <a:ext uri="{FF2B5EF4-FFF2-40B4-BE49-F238E27FC236}">
                <a16:creationId xmlns:a16="http://schemas.microsoft.com/office/drawing/2014/main" id="{74AF791A-E177-48AF-B518-FAA5CE1BBBF7}"/>
              </a:ext>
            </a:extLst>
          </p:cNvPr>
          <p:cNvSpPr>
            <a:spLocks noGrp="1"/>
          </p:cNvSpPr>
          <p:nvPr>
            <p:ph type="body" sz="half" idx="2"/>
          </p:nvPr>
        </p:nvSpPr>
        <p:spPr>
          <a:xfrm>
            <a:off x="914400" y="1993900"/>
            <a:ext cx="4729289" cy="4216400"/>
          </a:xfrm>
        </p:spPr>
        <p:txBody>
          <a:bodyPr>
            <a:normAutofit fontScale="85000" lnSpcReduction="20000"/>
          </a:bodyPr>
          <a:lstStyle/>
          <a:p>
            <a:pPr algn="l"/>
            <a:r>
              <a:rPr lang="en-US" dirty="0"/>
              <a:t>This bust is one of the first ranking works of Egyptian art, mostly due to the excellent preservation of the color and the fine modelling of the face. </a:t>
            </a:r>
          </a:p>
          <a:p>
            <a:pPr algn="l"/>
            <a:r>
              <a:rPr lang="en-US" dirty="0"/>
              <a:t>She was found in 1912 during the excavations of the German-Orient-Association in city of </a:t>
            </a:r>
            <a:r>
              <a:rPr lang="en-US" dirty="0" err="1"/>
              <a:t>Achet</a:t>
            </a:r>
            <a:r>
              <a:rPr lang="en-US" dirty="0"/>
              <a:t>-Aton, today known as Amarna. </a:t>
            </a:r>
          </a:p>
          <a:p>
            <a:pPr algn="l"/>
            <a:r>
              <a:rPr lang="en-US" dirty="0"/>
              <a:t>The individualized face and the special crown,-tall, flat-topped decorated with a ribbon and the remains of a </a:t>
            </a:r>
            <a:r>
              <a:rPr lang="en-US" dirty="0" err="1"/>
              <a:t>uraeus</a:t>
            </a:r>
            <a:r>
              <a:rPr lang="en-US" dirty="0"/>
              <a:t> at the front- identify the statue as Nefertiti. </a:t>
            </a:r>
          </a:p>
          <a:p>
            <a:pPr algn="l"/>
            <a:r>
              <a:rPr lang="en-US" dirty="0"/>
              <a:t>The bust served , as did many other masks found in the workshop of the </a:t>
            </a:r>
            <a:r>
              <a:rPr lang="en-US" dirty="0" err="1"/>
              <a:t>Tuthmosis</a:t>
            </a:r>
            <a:r>
              <a:rPr lang="en-US" dirty="0"/>
              <a:t>, as a model for artists producing portraits of the queen. </a:t>
            </a:r>
          </a:p>
          <a:p>
            <a:pPr algn="l"/>
            <a:r>
              <a:rPr lang="en-US" dirty="0"/>
              <a:t>She is shown as a grown woman with a harmonic and balanced beauty which is not disturbed by the slight folds under the eyes and chin as well as the slightly sunk cheeks. </a:t>
            </a:r>
            <a:br>
              <a:rPr lang="en-US" dirty="0"/>
            </a:br>
            <a:br>
              <a:rPr lang="en-US" dirty="0"/>
            </a:br>
            <a:r>
              <a:rPr lang="en-US" dirty="0"/>
              <a:t>The bust is made of limestone which is covered with modelled gypsum. The eye is inlayed with crystal and the pupil attached with black colored wax. The second eye-inlay was never carried out.</a:t>
            </a:r>
          </a:p>
        </p:txBody>
      </p:sp>
      <p:pic>
        <p:nvPicPr>
          <p:cNvPr id="13316" name="Picture 4" descr="Image result">
            <a:extLst>
              <a:ext uri="{FF2B5EF4-FFF2-40B4-BE49-F238E27FC236}">
                <a16:creationId xmlns:a16="http://schemas.microsoft.com/office/drawing/2014/main" id="{99C7147B-8CF5-4ED2-AACB-E22B9828A4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6515" y="2628900"/>
            <a:ext cx="2435351" cy="3311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2432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E442B-8CDA-41D8-9DA6-3AB88228113B}"/>
              </a:ext>
            </a:extLst>
          </p:cNvPr>
          <p:cNvSpPr>
            <a:spLocks noGrp="1"/>
          </p:cNvSpPr>
          <p:nvPr>
            <p:ph type="title"/>
          </p:nvPr>
        </p:nvSpPr>
        <p:spPr/>
        <p:txBody>
          <a:bodyPr>
            <a:normAutofit fontScale="90000"/>
          </a:bodyPr>
          <a:lstStyle/>
          <a:p>
            <a:br>
              <a:rPr lang="en-US" dirty="0"/>
            </a:br>
            <a:r>
              <a:rPr lang="en-US" dirty="0"/>
              <a:t>Elizabeth Peters  (Barbara Mertz)</a:t>
            </a:r>
            <a:br>
              <a:rPr lang="en-US" dirty="0"/>
            </a:br>
            <a:r>
              <a:rPr lang="en-US" sz="2200" b="1" dirty="0"/>
              <a:t>Born </a:t>
            </a:r>
            <a:r>
              <a:rPr lang="en-US" sz="2200" dirty="0"/>
              <a:t>in Canton, Illinois, September 29, 1927</a:t>
            </a:r>
            <a:br>
              <a:rPr lang="en-US" sz="2200" dirty="0"/>
            </a:br>
            <a:r>
              <a:rPr lang="en-US" sz="2200" b="1" dirty="0"/>
              <a:t>Died </a:t>
            </a:r>
            <a:r>
              <a:rPr lang="en-US" sz="2200" dirty="0"/>
              <a:t>August 08, 2013</a:t>
            </a:r>
            <a:br>
              <a:rPr lang="en-US" dirty="0"/>
            </a:br>
            <a:endParaRPr lang="en-US" dirty="0"/>
          </a:p>
        </p:txBody>
      </p:sp>
      <p:pic>
        <p:nvPicPr>
          <p:cNvPr id="1026" name="Picture 2" descr="Elizabeth Peters">
            <a:extLst>
              <a:ext uri="{FF2B5EF4-FFF2-40B4-BE49-F238E27FC236}">
                <a16:creationId xmlns:a16="http://schemas.microsoft.com/office/drawing/2014/main" id="{3CCC2CD2-91E0-4536-BEEE-FF2C33DAD11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5402" y="2547620"/>
            <a:ext cx="2438400" cy="310896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B357D7C-A43A-496B-A126-180A40128B12}"/>
              </a:ext>
            </a:extLst>
          </p:cNvPr>
          <p:cNvSpPr txBox="1"/>
          <p:nvPr/>
        </p:nvSpPr>
        <p:spPr>
          <a:xfrm>
            <a:off x="4187371" y="2425700"/>
            <a:ext cx="7001329" cy="3785652"/>
          </a:xfrm>
          <a:prstGeom prst="rect">
            <a:avLst/>
          </a:prstGeom>
          <a:noFill/>
        </p:spPr>
        <p:txBody>
          <a:bodyPr wrap="square" rtlCol="0">
            <a:spAutoFit/>
          </a:bodyPr>
          <a:lstStyle/>
          <a:p>
            <a:r>
              <a:rPr lang="en-US" sz="2000" dirty="0"/>
              <a:t>*Elizabeth Peters is a pen name of Barbara Mertz. She also wrote in her own name as well as a second pen name, Barbara Michaels. </a:t>
            </a:r>
          </a:p>
          <a:p>
            <a:r>
              <a:rPr lang="en-US" sz="2000" dirty="0"/>
              <a:t>*She was born and brought up in Illinois.</a:t>
            </a:r>
          </a:p>
          <a:p>
            <a:r>
              <a:rPr lang="en-US" sz="2000" dirty="0"/>
              <a:t>*Oriental Institute of the University of Chicago: M.A. in 1950 and a Ph.D. in Egyptology in 1952. </a:t>
            </a:r>
          </a:p>
          <a:p>
            <a:r>
              <a:rPr lang="en-US" sz="2000" dirty="0"/>
              <a:t>*1950: married Richard Mertz; two children, Elizabeth and Peter. She *1969: divorced</a:t>
            </a:r>
          </a:p>
          <a:p>
            <a:r>
              <a:rPr lang="en-US" sz="2000" dirty="0"/>
              <a:t>*past president of American Crime Writers League</a:t>
            </a:r>
          </a:p>
          <a:p>
            <a:r>
              <a:rPr lang="en-US" sz="2000" dirty="0"/>
              <a:t>*on the Editorial Advisory Board of KMT, A Modern Journal of Ancient Egypt</a:t>
            </a:r>
          </a:p>
          <a:p>
            <a:r>
              <a:rPr lang="en-US" sz="2000" dirty="0"/>
              <a:t>*a member of the Egypt Exploration Society and the James Henry Breasted Circle of the Oriental Institute. </a:t>
            </a:r>
          </a:p>
        </p:txBody>
      </p:sp>
    </p:spTree>
    <p:extLst>
      <p:ext uri="{BB962C8B-B14F-4D97-AF65-F5344CB8AC3E}">
        <p14:creationId xmlns:p14="http://schemas.microsoft.com/office/powerpoint/2010/main" val="29552898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CFECA-B011-49E5-96C0-CABCFCE0DD94}"/>
              </a:ext>
            </a:extLst>
          </p:cNvPr>
          <p:cNvSpPr>
            <a:spLocks noGrp="1"/>
          </p:cNvSpPr>
          <p:nvPr>
            <p:ph type="title"/>
          </p:nvPr>
        </p:nvSpPr>
        <p:spPr/>
        <p:txBody>
          <a:bodyPr/>
          <a:lstStyle/>
          <a:p>
            <a:r>
              <a:rPr lang="en-US" dirty="0"/>
              <a:t>Egyptian Museum in Berlin</a:t>
            </a:r>
          </a:p>
        </p:txBody>
      </p:sp>
      <p:sp>
        <p:nvSpPr>
          <p:cNvPr id="4" name="Content Placeholder 3">
            <a:extLst>
              <a:ext uri="{FF2B5EF4-FFF2-40B4-BE49-F238E27FC236}">
                <a16:creationId xmlns:a16="http://schemas.microsoft.com/office/drawing/2014/main" id="{2BACB6A4-FEF2-4B4F-B311-0EA6BAB78499}"/>
              </a:ext>
            </a:extLst>
          </p:cNvPr>
          <p:cNvSpPr>
            <a:spLocks noGrp="1"/>
          </p:cNvSpPr>
          <p:nvPr>
            <p:ph sz="half" idx="2"/>
          </p:nvPr>
        </p:nvSpPr>
        <p:spPr>
          <a:xfrm>
            <a:off x="1295402" y="2603500"/>
            <a:ext cx="4718302" cy="3272367"/>
          </a:xfrm>
        </p:spPr>
        <p:txBody>
          <a:bodyPr>
            <a:normAutofit fontScale="85000" lnSpcReduction="10000"/>
          </a:bodyPr>
          <a:lstStyle/>
          <a:p>
            <a:r>
              <a:rPr lang="en-US" dirty="0"/>
              <a:t>The Egyptian Collection was able to move into a museum especially built for it in 1850 – the '</a:t>
            </a:r>
            <a:r>
              <a:rPr lang="en-US" dirty="0" err="1"/>
              <a:t>Neues</a:t>
            </a:r>
            <a:r>
              <a:rPr lang="en-US" dirty="0"/>
              <a:t> Museum', located on the Museums Island.</a:t>
            </a:r>
            <a:br>
              <a:rPr lang="en-US" dirty="0"/>
            </a:br>
            <a:br>
              <a:rPr lang="en-US" dirty="0"/>
            </a:br>
            <a:r>
              <a:rPr lang="en-US" dirty="0"/>
              <a:t>The collection grew in the following years due to purchases, gifts and excavations. </a:t>
            </a:r>
          </a:p>
          <a:p>
            <a:r>
              <a:rPr lang="en-US" dirty="0"/>
              <a:t>The most important excavation took place in the years 1911 to 1914 in Amarna, the finds of which greatly enhanced the collection.</a:t>
            </a:r>
          </a:p>
        </p:txBody>
      </p:sp>
      <p:pic>
        <p:nvPicPr>
          <p:cNvPr id="10242" name="Picture 2" descr="http://www.egyptian-museum-berlin.com/bilder/g_k_museumvorkrieg_1_gr.jpg">
            <a:extLst>
              <a:ext uri="{FF2B5EF4-FFF2-40B4-BE49-F238E27FC236}">
                <a16:creationId xmlns:a16="http://schemas.microsoft.com/office/drawing/2014/main" id="{2EC23F8A-6688-4148-894B-C23B2B0D36F3}"/>
              </a:ext>
            </a:extLst>
          </p:cNvPr>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6529657" y="2373468"/>
            <a:ext cx="4366941" cy="3732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7348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88AABF-0B39-46DE-A15C-51E89A7B4E2D}"/>
              </a:ext>
            </a:extLst>
          </p:cNvPr>
          <p:cNvSpPr/>
          <p:nvPr/>
        </p:nvSpPr>
        <p:spPr>
          <a:xfrm>
            <a:off x="1054100" y="1612036"/>
            <a:ext cx="7327900" cy="4247317"/>
          </a:xfrm>
          <a:prstGeom prst="rect">
            <a:avLst/>
          </a:prstGeom>
        </p:spPr>
        <p:txBody>
          <a:bodyPr wrap="square">
            <a:spAutoFit/>
          </a:bodyPr>
          <a:lstStyle/>
          <a:p>
            <a:r>
              <a:rPr lang="en-US" dirty="0">
                <a:solidFill>
                  <a:srgbClr val="626161"/>
                </a:solidFill>
              </a:rPr>
              <a:t>*During World War II:  The '</a:t>
            </a:r>
            <a:r>
              <a:rPr lang="en-US" dirty="0" err="1">
                <a:solidFill>
                  <a:srgbClr val="626161"/>
                </a:solidFill>
              </a:rPr>
              <a:t>Neues</a:t>
            </a:r>
            <a:r>
              <a:rPr lang="en-US" dirty="0">
                <a:solidFill>
                  <a:srgbClr val="626161"/>
                </a:solidFill>
              </a:rPr>
              <a:t> Museum' was much damaged and many objects were burned. </a:t>
            </a:r>
          </a:p>
          <a:p>
            <a:r>
              <a:rPr lang="en-US" dirty="0">
                <a:solidFill>
                  <a:srgbClr val="626161"/>
                </a:solidFill>
              </a:rPr>
              <a:t>*The remaining objects of the collection were transferred to different parts of the city for safe keeping; after the war this resulted in the division of the collection in two parts.</a:t>
            </a:r>
          </a:p>
          <a:p>
            <a:endParaRPr lang="en-US" dirty="0">
              <a:solidFill>
                <a:srgbClr val="626161"/>
              </a:solidFill>
              <a:latin typeface="Arial" panose="020B0604020202020204" pitchFamily="34" charset="0"/>
            </a:endParaRPr>
          </a:p>
          <a:p>
            <a:r>
              <a:rPr lang="en-US" dirty="0"/>
              <a:t>*The objects which were returned from Russia to Berlin, after the war, were placed in the </a:t>
            </a:r>
            <a:r>
              <a:rPr lang="en-US" b="1" dirty="0"/>
              <a:t>Bode Museum </a:t>
            </a:r>
            <a:r>
              <a:rPr lang="en-US" dirty="0"/>
              <a:t>on the Museums Island. There the exhibition focused on culture and religion. </a:t>
            </a:r>
          </a:p>
          <a:p>
            <a:r>
              <a:rPr lang="en-US" dirty="0"/>
              <a:t>*Large size reliefs from the pyramid temples, </a:t>
            </a:r>
            <a:r>
              <a:rPr lang="en-US" dirty="0" err="1"/>
              <a:t>mastabas</a:t>
            </a:r>
            <a:r>
              <a:rPr lang="en-US" dirty="0"/>
              <a:t>* and colossal statues of kings and gods, as well as coffin masks and mummies introduced the visitors to the religious beliefs and world comprehension of the ancient Egyptians.</a:t>
            </a:r>
            <a:br>
              <a:rPr lang="en-US" dirty="0"/>
            </a:br>
            <a:br>
              <a:rPr lang="en-US" dirty="0"/>
            </a:br>
            <a:r>
              <a:rPr lang="en-US" dirty="0"/>
              <a:t>*The Papyrus Collection presented classical ancient Egyptian literature such as the Book of the Dead, it also included Christian and Arabic literature.</a:t>
            </a:r>
          </a:p>
        </p:txBody>
      </p:sp>
      <p:sp>
        <p:nvSpPr>
          <p:cNvPr id="3" name="Title 1">
            <a:extLst>
              <a:ext uri="{FF2B5EF4-FFF2-40B4-BE49-F238E27FC236}">
                <a16:creationId xmlns:a16="http://schemas.microsoft.com/office/drawing/2014/main" id="{7BAEF38E-2EA2-4298-BD98-F4A14ED72772}"/>
              </a:ext>
            </a:extLst>
          </p:cNvPr>
          <p:cNvSpPr txBox="1">
            <a:spLocks/>
          </p:cNvSpPr>
          <p:nvPr/>
        </p:nvSpPr>
        <p:spPr>
          <a:xfrm>
            <a:off x="1460502" y="842433"/>
            <a:ext cx="8864598" cy="629904"/>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t>Post WWII: Bode Museum in East Berlin</a:t>
            </a:r>
          </a:p>
        </p:txBody>
      </p:sp>
      <p:pic>
        <p:nvPicPr>
          <p:cNvPr id="12290" name="Picture 2" descr="http://www.egyptian-museum-berlin.com/bilder/g_k_bode1997_01_gr.jpg">
            <a:extLst>
              <a:ext uri="{FF2B5EF4-FFF2-40B4-BE49-F238E27FC236}">
                <a16:creationId xmlns:a16="http://schemas.microsoft.com/office/drawing/2014/main" id="{67B9737C-F414-401C-9E9F-E8BE2F3865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0" y="1612036"/>
            <a:ext cx="2667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2B7F537-666C-4270-886A-F8D3D0C73D0E}"/>
              </a:ext>
            </a:extLst>
          </p:cNvPr>
          <p:cNvSpPr txBox="1"/>
          <p:nvPr/>
        </p:nvSpPr>
        <p:spPr>
          <a:xfrm>
            <a:off x="8648700" y="3656735"/>
            <a:ext cx="2489200" cy="2092881"/>
          </a:xfrm>
          <a:prstGeom prst="rect">
            <a:avLst/>
          </a:prstGeom>
          <a:noFill/>
        </p:spPr>
        <p:txBody>
          <a:bodyPr wrap="square" rtlCol="0">
            <a:spAutoFit/>
          </a:bodyPr>
          <a:lstStyle/>
          <a:p>
            <a:r>
              <a:rPr lang="en-US" dirty="0"/>
              <a:t>*</a:t>
            </a:r>
            <a:r>
              <a:rPr lang="en-US" sz="1600" i="1" dirty="0"/>
              <a:t>an ancient Egyptian tomb rectangular in shape with sloping sides and a flat roof, standing to a height of 17–20 feet (5–6 m), consisting of an underground burial chamber with rooms above it (at ground level) in which to store offerings.</a:t>
            </a:r>
            <a:endParaRPr lang="en-US" i="1" dirty="0"/>
          </a:p>
        </p:txBody>
      </p:sp>
    </p:spTree>
    <p:extLst>
      <p:ext uri="{BB962C8B-B14F-4D97-AF65-F5344CB8AC3E}">
        <p14:creationId xmlns:p14="http://schemas.microsoft.com/office/powerpoint/2010/main" val="2293391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988AABF-0B39-46DE-A15C-51E89A7B4E2D}"/>
              </a:ext>
            </a:extLst>
          </p:cNvPr>
          <p:cNvSpPr/>
          <p:nvPr/>
        </p:nvSpPr>
        <p:spPr>
          <a:xfrm>
            <a:off x="990600" y="1815236"/>
            <a:ext cx="5232400" cy="4247317"/>
          </a:xfrm>
          <a:prstGeom prst="rect">
            <a:avLst/>
          </a:prstGeom>
        </p:spPr>
        <p:txBody>
          <a:bodyPr wrap="square">
            <a:spAutoFit/>
          </a:bodyPr>
          <a:lstStyle/>
          <a:p>
            <a:r>
              <a:rPr lang="en-US" dirty="0"/>
              <a:t>The objects which were returned to West Berlin after the war received a permanent home in 1967 after the renovation of the house of the royal guards (</a:t>
            </a:r>
            <a:r>
              <a:rPr lang="en-US" dirty="0" err="1"/>
              <a:t>Stüler</a:t>
            </a:r>
            <a:r>
              <a:rPr lang="en-US" dirty="0"/>
              <a:t> building) in Charlottenburg across the street from the castle.</a:t>
            </a:r>
          </a:p>
          <a:p>
            <a:br>
              <a:rPr lang="en-US" dirty="0"/>
            </a:br>
            <a:r>
              <a:rPr lang="en-US" dirty="0"/>
              <a:t>1970’s: space was created for the relief blocks of the monumental gate of the </a:t>
            </a:r>
            <a:r>
              <a:rPr lang="en-US" dirty="0" err="1"/>
              <a:t>Kalabasha</a:t>
            </a:r>
            <a:r>
              <a:rPr lang="en-US" dirty="0"/>
              <a:t> Temple which arrived in 1977.</a:t>
            </a:r>
          </a:p>
          <a:p>
            <a:endParaRPr lang="en-US" dirty="0"/>
          </a:p>
          <a:p>
            <a:r>
              <a:rPr lang="en-US" dirty="0"/>
              <a:t>The temple of </a:t>
            </a:r>
            <a:r>
              <a:rPr lang="en-US" dirty="0" err="1"/>
              <a:t>Kalabsha</a:t>
            </a:r>
            <a:r>
              <a:rPr lang="en-US" dirty="0"/>
              <a:t> (which dates from the Roman period) was relocated after the Aswan High Dam was built, to protect it from rising waters on Lake Nasser. The blocks were given as a present by the Republic of Egypt to Germany for their help.</a:t>
            </a:r>
          </a:p>
        </p:txBody>
      </p:sp>
      <p:sp>
        <p:nvSpPr>
          <p:cNvPr id="3" name="Title 1">
            <a:extLst>
              <a:ext uri="{FF2B5EF4-FFF2-40B4-BE49-F238E27FC236}">
                <a16:creationId xmlns:a16="http://schemas.microsoft.com/office/drawing/2014/main" id="{7BAEF38E-2EA2-4298-BD98-F4A14ED72772}"/>
              </a:ext>
            </a:extLst>
          </p:cNvPr>
          <p:cNvSpPr txBox="1">
            <a:spLocks/>
          </p:cNvSpPr>
          <p:nvPr/>
        </p:nvSpPr>
        <p:spPr>
          <a:xfrm>
            <a:off x="1460502" y="842433"/>
            <a:ext cx="8864598" cy="629904"/>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200" dirty="0"/>
              <a:t>Post WWII: The </a:t>
            </a:r>
            <a:r>
              <a:rPr lang="en-US" sz="3200" dirty="0" err="1"/>
              <a:t>Stüler</a:t>
            </a:r>
            <a:r>
              <a:rPr lang="en-US" sz="3200" dirty="0"/>
              <a:t> Building in West Germany</a:t>
            </a:r>
          </a:p>
          <a:p>
            <a:r>
              <a:rPr lang="en-US" sz="1800" dirty="0"/>
              <a:t>(</a:t>
            </a:r>
            <a:r>
              <a:rPr lang="en-US" sz="1800" dirty="0">
                <a:hlinkClick r:id="rId2"/>
              </a:rPr>
              <a:t>http://www.egyptian-museum-berlin.com/c01.php#</a:t>
            </a:r>
            <a:r>
              <a:rPr lang="en-US" sz="1800" dirty="0"/>
              <a:t>)</a:t>
            </a:r>
          </a:p>
        </p:txBody>
      </p:sp>
      <p:pic>
        <p:nvPicPr>
          <p:cNvPr id="2050" name="Picture 2" descr="Image result for kalabsha temple berlin">
            <a:extLst>
              <a:ext uri="{FF2B5EF4-FFF2-40B4-BE49-F238E27FC236}">
                <a16:creationId xmlns:a16="http://schemas.microsoft.com/office/drawing/2014/main" id="{312465B8-B709-417E-A752-4364E150A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1588" y="1756895"/>
            <a:ext cx="5076825"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815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Ausstellungsplan / floor plan">
            <a:extLst>
              <a:ext uri="{FF2B5EF4-FFF2-40B4-BE49-F238E27FC236}">
                <a16:creationId xmlns:a16="http://schemas.microsoft.com/office/drawing/2014/main" id="{A75DBF30-8BD0-4CB8-BABF-B6EA02E688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7200" y="3999344"/>
            <a:ext cx="3333750" cy="202045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9">
            <a:extLst>
              <a:ext uri="{FF2B5EF4-FFF2-40B4-BE49-F238E27FC236}">
                <a16:creationId xmlns:a16="http://schemas.microsoft.com/office/drawing/2014/main" id="{5FFD45AB-7391-46FB-BECD-1D59545E1C3D}"/>
              </a:ext>
            </a:extLst>
          </p:cNvPr>
          <p:cNvSpPr>
            <a:spLocks noChangeArrowheads="1"/>
          </p:cNvSpPr>
          <p:nvPr/>
        </p:nvSpPr>
        <p:spPr bwMode="auto">
          <a:xfrm>
            <a:off x="5537200" y="3630305"/>
            <a:ext cx="2146300" cy="2492990"/>
          </a:xfrm>
          <a:prstGeom prst="rect">
            <a:avLst/>
          </a:prstGeom>
          <a:solidFill>
            <a:srgbClr val="F8F4E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bmk="">
                <a:ln>
                  <a:noFill/>
                </a:ln>
                <a:solidFill>
                  <a:srgbClr val="626161"/>
                </a:solidFill>
                <a:effectLst/>
                <a:latin typeface="Arial" panose="020B0604020202020204" pitchFamily="34" charset="0"/>
                <a:cs typeface="Arial" panose="020B0604020202020204" pitchFamily="34" charset="0"/>
              </a:rPr>
              <a:t>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Sculpture</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The times of Nefertiti</a:t>
            </a: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Nefertiti</a:t>
            </a:r>
          </a:p>
          <a:p>
            <a:pPr marL="0" marR="0" lvl="0" indent="0" algn="l" defTabSz="914400" rtl="0" eaLnBrk="0" fontAlgn="base" latinLnBrk="0" hangingPunct="0">
              <a:lnSpc>
                <a:spcPct val="100000"/>
              </a:lnSpc>
              <a:spcBef>
                <a:spcPct val="0"/>
              </a:spcBef>
              <a:spcAft>
                <a:spcPct val="0"/>
              </a:spcAft>
              <a:buClrTx/>
              <a:buSzTx/>
              <a:buFontTx/>
              <a:buAutoNum type="arabicPeriod" startAt="4"/>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Daily life</a:t>
            </a:r>
          </a:p>
          <a:p>
            <a:pPr marL="0" marR="0" lvl="0" indent="0" algn="l" defTabSz="914400" rtl="0" eaLnBrk="0" fontAlgn="base" latinLnBrk="0" hangingPunct="0">
              <a:lnSpc>
                <a:spcPct val="100000"/>
              </a:lnSpc>
              <a:spcBef>
                <a:spcPct val="0"/>
              </a:spcBef>
              <a:spcAft>
                <a:spcPct val="0"/>
              </a:spcAft>
              <a:buClrTx/>
              <a:buSzTx/>
              <a:buFontTx/>
              <a:buAutoNum type="arabicPeriod" startAt="5"/>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Antique Sudan</a:t>
            </a:r>
          </a:p>
          <a:p>
            <a:pPr marL="0" marR="0" lvl="0" indent="0" algn="l" defTabSz="914400" rtl="0" eaLnBrk="0" fontAlgn="base" latinLnBrk="0" hangingPunct="0">
              <a:lnSpc>
                <a:spcPct val="100000"/>
              </a:lnSpc>
              <a:spcBef>
                <a:spcPct val="0"/>
              </a:spcBef>
              <a:spcAft>
                <a:spcPct val="0"/>
              </a:spcAft>
              <a:buClrTx/>
              <a:buSzTx/>
              <a:buFontTx/>
              <a:buAutoNum type="arabicPeriod" startAt="6"/>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Papyrus collection</a:t>
            </a:r>
          </a:p>
          <a:p>
            <a:pPr marL="0" marR="0" lvl="0" indent="0" algn="l" defTabSz="914400" rtl="0" eaLnBrk="0" fontAlgn="base" latinLnBrk="0" hangingPunct="0">
              <a:lnSpc>
                <a:spcPct val="100000"/>
              </a:lnSpc>
              <a:spcBef>
                <a:spcPct val="0"/>
              </a:spcBef>
              <a:spcAft>
                <a:spcPct val="0"/>
              </a:spcAft>
              <a:buClrTx/>
              <a:buSzTx/>
              <a:buFontTx/>
              <a:buAutoNum type="arabicPeriod" startAt="7"/>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Netherworld</a:t>
            </a:r>
          </a:p>
          <a:p>
            <a:pPr marL="0" marR="0" lvl="0" indent="0" algn="l" defTabSz="914400" rtl="0" eaLnBrk="0" fontAlgn="base" latinLnBrk="0" hangingPunct="0">
              <a:lnSpc>
                <a:spcPct val="100000"/>
              </a:lnSpc>
              <a:spcBef>
                <a:spcPct val="0"/>
              </a:spcBef>
              <a:spcAft>
                <a:spcPct val="0"/>
              </a:spcAft>
              <a:buClrTx/>
              <a:buSzTx/>
              <a:buFontTx/>
              <a:buAutoNum type="arabicPeriod" startAt="8"/>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World of the Gods</a:t>
            </a: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br>
            <a:endPar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4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Entrance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6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Cashier</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6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Audio guide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6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Shop</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8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Cafe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6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a:t>
            </a:r>
            <a:r>
              <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rPr>
              <a:t>    Wardrobe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0" i="0" u="none" strike="noStrike" cap="none" normalizeH="0" baseline="0" dirty="0">
              <a:ln>
                <a:noFill/>
              </a:ln>
              <a:solidFill>
                <a:srgbClr val="626161"/>
              </a:solidFill>
              <a:effectLst/>
              <a:latin typeface="Arial" panose="020B0604020202020204" pitchFamily="34" charset="0"/>
              <a:cs typeface="Arial" panose="020B0604020202020204" pitchFamily="34" charset="0"/>
            </a:endParaRPr>
          </a:p>
        </p:txBody>
      </p:sp>
      <p:pic>
        <p:nvPicPr>
          <p:cNvPr id="11274" name="Picture 10" descr="Symbol für Eingang">
            <a:extLst>
              <a:ext uri="{FF2B5EF4-FFF2-40B4-BE49-F238E27FC236}">
                <a16:creationId xmlns:a16="http://schemas.microsoft.com/office/drawing/2014/main" id="{4400E84A-7BB1-42DF-9E1B-3ACA46D065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8" y="409575"/>
            <a:ext cx="142875" cy="76200"/>
          </a:xfrm>
          <a:prstGeom prst="rect">
            <a:avLst/>
          </a:prstGeom>
          <a:noFill/>
          <a:extLst>
            <a:ext uri="{909E8E84-426E-40DD-AFC4-6F175D3DCCD1}">
              <a14:hiddenFill xmlns:a14="http://schemas.microsoft.com/office/drawing/2010/main">
                <a:solidFill>
                  <a:srgbClr val="FFFFFF"/>
                </a:solidFill>
              </a14:hiddenFill>
            </a:ext>
          </a:extLst>
        </p:spPr>
      </p:pic>
      <p:pic>
        <p:nvPicPr>
          <p:cNvPr id="11275" name="Picture 11" descr="Symbol für Kasse">
            <a:extLst>
              <a:ext uri="{FF2B5EF4-FFF2-40B4-BE49-F238E27FC236}">
                <a16:creationId xmlns:a16="http://schemas.microsoft.com/office/drawing/2014/main" id="{901D9B63-44EB-4C89-8657-69C4E500C7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8" y="546100"/>
            <a:ext cx="14287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Symbol für Audioguide">
            <a:extLst>
              <a:ext uri="{FF2B5EF4-FFF2-40B4-BE49-F238E27FC236}">
                <a16:creationId xmlns:a16="http://schemas.microsoft.com/office/drawing/2014/main" id="{D7768713-C2D9-469E-9964-D4C5C551C3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38" y="682625"/>
            <a:ext cx="142875" cy="95250"/>
          </a:xfrm>
          <a:prstGeom prst="rect">
            <a:avLst/>
          </a:prstGeom>
          <a:noFill/>
          <a:extLst>
            <a:ext uri="{909E8E84-426E-40DD-AFC4-6F175D3DCCD1}">
              <a14:hiddenFill xmlns:a14="http://schemas.microsoft.com/office/drawing/2010/main">
                <a:solidFill>
                  <a:srgbClr val="FFFFFF"/>
                </a:solidFill>
              </a14:hiddenFill>
            </a:ext>
          </a:extLst>
        </p:spPr>
      </p:pic>
      <p:pic>
        <p:nvPicPr>
          <p:cNvPr id="11277" name="Picture 13" descr="Symbol für Shop">
            <a:extLst>
              <a:ext uri="{FF2B5EF4-FFF2-40B4-BE49-F238E27FC236}">
                <a16:creationId xmlns:a16="http://schemas.microsoft.com/office/drawing/2014/main" id="{375F0C57-8B02-446A-8E06-537738779F6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438" y="819150"/>
            <a:ext cx="142875" cy="104775"/>
          </a:xfrm>
          <a:prstGeom prst="rect">
            <a:avLst/>
          </a:prstGeom>
          <a:noFill/>
          <a:extLst>
            <a:ext uri="{909E8E84-426E-40DD-AFC4-6F175D3DCCD1}">
              <a14:hiddenFill xmlns:a14="http://schemas.microsoft.com/office/drawing/2010/main">
                <a:solidFill>
                  <a:srgbClr val="FFFFFF"/>
                </a:solidFill>
              </a14:hiddenFill>
            </a:ext>
          </a:extLst>
        </p:spPr>
      </p:pic>
      <p:pic>
        <p:nvPicPr>
          <p:cNvPr id="11278" name="Picture 14" descr="Symbol für Cafe">
            <a:extLst>
              <a:ext uri="{FF2B5EF4-FFF2-40B4-BE49-F238E27FC236}">
                <a16:creationId xmlns:a16="http://schemas.microsoft.com/office/drawing/2014/main" id="{4E16AD19-31F2-4537-AE91-BC0D7A9F081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438" y="955675"/>
            <a:ext cx="142875" cy="133350"/>
          </a:xfrm>
          <a:prstGeom prst="rect">
            <a:avLst/>
          </a:prstGeom>
          <a:noFill/>
          <a:extLst>
            <a:ext uri="{909E8E84-426E-40DD-AFC4-6F175D3DCCD1}">
              <a14:hiddenFill xmlns:a14="http://schemas.microsoft.com/office/drawing/2010/main">
                <a:solidFill>
                  <a:srgbClr val="FFFFFF"/>
                </a:solidFill>
              </a14:hiddenFill>
            </a:ext>
          </a:extLst>
        </p:spPr>
      </p:pic>
      <p:pic>
        <p:nvPicPr>
          <p:cNvPr id="11279" name="Picture 15" descr="Symbol für Garderobe">
            <a:extLst>
              <a:ext uri="{FF2B5EF4-FFF2-40B4-BE49-F238E27FC236}">
                <a16:creationId xmlns:a16="http://schemas.microsoft.com/office/drawing/2014/main" id="{56D3F1A2-DCF6-4C75-93B8-FBC17788266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438" y="1092200"/>
            <a:ext cx="142875" cy="952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0B4C9D2-75AB-4E85-A8E8-6E527E1DDC24}"/>
              </a:ext>
            </a:extLst>
          </p:cNvPr>
          <p:cNvSpPr txBox="1"/>
          <p:nvPr/>
        </p:nvSpPr>
        <p:spPr>
          <a:xfrm>
            <a:off x="914400" y="1425476"/>
            <a:ext cx="10426700" cy="2585323"/>
          </a:xfrm>
          <a:prstGeom prst="rect">
            <a:avLst/>
          </a:prstGeom>
          <a:noFill/>
        </p:spPr>
        <p:txBody>
          <a:bodyPr wrap="square" rtlCol="0">
            <a:spAutoFit/>
          </a:bodyPr>
          <a:lstStyle/>
          <a:p>
            <a:r>
              <a:rPr lang="en-US" dirty="0"/>
              <a:t>After the organizational reunion of all the state museums under the umbrella of the Foundation of Prussian Cultural Heritage the Egyptian Museum, at first, continued operation at both locations. </a:t>
            </a:r>
          </a:p>
          <a:p>
            <a:r>
              <a:rPr lang="en-US" dirty="0"/>
              <a:t>1998: Due to necessary renovations, the Bode museum was closed. Many of the larger Egyptian objects were removed to storage magazines. </a:t>
            </a:r>
          </a:p>
          <a:p>
            <a:r>
              <a:rPr lang="en-US" dirty="0"/>
              <a:t>2005: due to renovation and rehabilitation work at the </a:t>
            </a:r>
            <a:r>
              <a:rPr lang="en-US" dirty="0" err="1"/>
              <a:t>Stüler</a:t>
            </a:r>
            <a:r>
              <a:rPr lang="en-US" dirty="0"/>
              <a:t> building, the Egyptian Museum was closed and reopened in August after the move to the 'Alte Museum’. </a:t>
            </a:r>
          </a:p>
          <a:p>
            <a:r>
              <a:rPr lang="en-US" dirty="0"/>
              <a:t>2009: The Egyptian Museum’s final move back to its original location in the '</a:t>
            </a:r>
            <a:r>
              <a:rPr lang="en-US" dirty="0" err="1"/>
              <a:t>Neues</a:t>
            </a:r>
            <a:r>
              <a:rPr lang="en-US" dirty="0"/>
              <a:t> Museum' with a new exhibition concept and design.</a:t>
            </a:r>
          </a:p>
          <a:p>
            <a:r>
              <a:rPr lang="en-US" dirty="0"/>
              <a:t>.</a:t>
            </a:r>
          </a:p>
        </p:txBody>
      </p:sp>
      <p:sp>
        <p:nvSpPr>
          <p:cNvPr id="18" name="Title 1">
            <a:extLst>
              <a:ext uri="{FF2B5EF4-FFF2-40B4-BE49-F238E27FC236}">
                <a16:creationId xmlns:a16="http://schemas.microsoft.com/office/drawing/2014/main" id="{16ED036F-DD83-4AF8-A627-2C9292569686}"/>
              </a:ext>
            </a:extLst>
          </p:cNvPr>
          <p:cNvSpPr txBox="1">
            <a:spLocks/>
          </p:cNvSpPr>
          <p:nvPr/>
        </p:nvSpPr>
        <p:spPr>
          <a:xfrm>
            <a:off x="1111251" y="755680"/>
            <a:ext cx="8851898" cy="583044"/>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a:t>Reunification &amp; moving</a:t>
            </a:r>
          </a:p>
        </p:txBody>
      </p:sp>
    </p:spTree>
    <p:extLst>
      <p:ext uri="{BB962C8B-B14F-4D97-AF65-F5344CB8AC3E}">
        <p14:creationId xmlns:p14="http://schemas.microsoft.com/office/powerpoint/2010/main" val="28940068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upload.wikimedia.org/wikipedia/commons/thumb/1/10/Egyptian_-_Wall_Fragment_from_the_Tomb_of_Amenemhet_and_His_Wife_Hemet_-_Google_Art_Project.jpg/1280px-Egyptian_-_Wall_Fragment_from_the_Tomb_of_Amenemhet_and_His_Wife_Hemet_-_Google_Art_Project.jpg">
            <a:extLst>
              <a:ext uri="{FF2B5EF4-FFF2-40B4-BE49-F238E27FC236}">
                <a16:creationId xmlns:a16="http://schemas.microsoft.com/office/drawing/2014/main" id="{E80B9FAB-04A2-4DAA-A80B-3C8161A5C9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619" y="2133600"/>
            <a:ext cx="4093280" cy="3124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608BFF4-85EC-48EE-A972-3CD402F190B2}"/>
              </a:ext>
            </a:extLst>
          </p:cNvPr>
          <p:cNvSpPr txBox="1"/>
          <p:nvPr/>
        </p:nvSpPr>
        <p:spPr>
          <a:xfrm>
            <a:off x="587525" y="5279767"/>
            <a:ext cx="5043781" cy="923330"/>
          </a:xfrm>
          <a:prstGeom prst="rect">
            <a:avLst/>
          </a:prstGeom>
          <a:noFill/>
        </p:spPr>
        <p:txBody>
          <a:bodyPr wrap="square" rtlCol="0">
            <a:spAutoFit/>
          </a:bodyPr>
          <a:lstStyle/>
          <a:p>
            <a:r>
              <a:rPr lang="en-US" dirty="0"/>
              <a:t>The Egyptian figure convention, with the torso shown frontally, the head and legs from the side; fragment from the Tomb of Amenemhet and His Wife Hemet</a:t>
            </a:r>
          </a:p>
        </p:txBody>
      </p:sp>
      <p:sp>
        <p:nvSpPr>
          <p:cNvPr id="3" name="TextBox 2">
            <a:extLst>
              <a:ext uri="{FF2B5EF4-FFF2-40B4-BE49-F238E27FC236}">
                <a16:creationId xmlns:a16="http://schemas.microsoft.com/office/drawing/2014/main" id="{56EAB096-5A73-4F5E-8FE0-8F7E8DB33272}"/>
              </a:ext>
            </a:extLst>
          </p:cNvPr>
          <p:cNvSpPr txBox="1"/>
          <p:nvPr/>
        </p:nvSpPr>
        <p:spPr>
          <a:xfrm>
            <a:off x="976019" y="1649968"/>
            <a:ext cx="7761581" cy="646331"/>
          </a:xfrm>
          <a:prstGeom prst="rect">
            <a:avLst/>
          </a:prstGeom>
          <a:noFill/>
        </p:spPr>
        <p:txBody>
          <a:bodyPr wrap="square" rtlCol="0">
            <a:spAutoFit/>
          </a:bodyPr>
          <a:lstStyle/>
          <a:p>
            <a:r>
              <a:rPr lang="en-US" dirty="0">
                <a:hlinkClick r:id="rId3"/>
              </a:rPr>
              <a:t>https://www.youtube.com/watch?v=ibp_i7bekQU</a:t>
            </a:r>
            <a:endParaRPr lang="en-US" dirty="0"/>
          </a:p>
          <a:p>
            <a:endParaRPr lang="en-US" dirty="0"/>
          </a:p>
        </p:txBody>
      </p:sp>
      <p:sp>
        <p:nvSpPr>
          <p:cNvPr id="4" name="TextBox 3">
            <a:extLst>
              <a:ext uri="{FF2B5EF4-FFF2-40B4-BE49-F238E27FC236}">
                <a16:creationId xmlns:a16="http://schemas.microsoft.com/office/drawing/2014/main" id="{1DBD413C-5410-421D-A408-F54A5BE33703}"/>
              </a:ext>
            </a:extLst>
          </p:cNvPr>
          <p:cNvSpPr txBox="1"/>
          <p:nvPr/>
        </p:nvSpPr>
        <p:spPr>
          <a:xfrm>
            <a:off x="2705100" y="698500"/>
            <a:ext cx="5219700" cy="707886"/>
          </a:xfrm>
          <a:prstGeom prst="rect">
            <a:avLst/>
          </a:prstGeom>
          <a:noFill/>
        </p:spPr>
        <p:txBody>
          <a:bodyPr wrap="square" rtlCol="0">
            <a:spAutoFit/>
          </a:bodyPr>
          <a:lstStyle/>
          <a:p>
            <a:pPr algn="ctr"/>
            <a:r>
              <a:rPr lang="en-US" sz="4000" dirty="0"/>
              <a:t>Art of Ancient Egypt</a:t>
            </a:r>
          </a:p>
        </p:txBody>
      </p:sp>
      <p:pic>
        <p:nvPicPr>
          <p:cNvPr id="4100" name="Picture 4" descr="https://upload.wikimedia.org/wikipedia/commons/thumb/2/20/Narmer_Palette%2C_Egypt%2C_c._3100_BC_-_Royal_Ontario_Museum_-_DSC09726.JPG/800px-Narmer_Palette%2C_Egypt%2C_c._3100_BC_-_Royal_Ontario_Museum_-_DSC09726.JPG">
            <a:extLst>
              <a:ext uri="{FF2B5EF4-FFF2-40B4-BE49-F238E27FC236}">
                <a16:creationId xmlns:a16="http://schemas.microsoft.com/office/drawing/2014/main" id="{51754AF7-CE67-4993-9021-EC25F056DD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3900" y="1649968"/>
            <a:ext cx="2570957" cy="3429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60AA281-FBB4-49C6-8B43-BE7D3F793FE6}"/>
              </a:ext>
            </a:extLst>
          </p:cNvPr>
          <p:cNvSpPr txBox="1"/>
          <p:nvPr/>
        </p:nvSpPr>
        <p:spPr>
          <a:xfrm>
            <a:off x="5631306" y="5095101"/>
            <a:ext cx="3632200" cy="1200329"/>
          </a:xfrm>
          <a:prstGeom prst="rect">
            <a:avLst/>
          </a:prstGeom>
          <a:noFill/>
        </p:spPr>
        <p:txBody>
          <a:bodyPr wrap="square" rtlCol="0">
            <a:spAutoFit/>
          </a:bodyPr>
          <a:lstStyle/>
          <a:p>
            <a:r>
              <a:rPr lang="en-US" dirty="0"/>
              <a:t>Facsimile of the Narmer Palette,  c. 3100 BC, showing the canonical Egyptian profile view and proportions of the figure.</a:t>
            </a:r>
          </a:p>
        </p:txBody>
      </p:sp>
      <p:pic>
        <p:nvPicPr>
          <p:cNvPr id="4102" name="Picture 6" descr="https://upload.wikimedia.org/wikipedia/commons/thumb/2/24/King_Menkaura_%28Mycerinus%29_and_queen.jpg/800px-King_Menkaura_%28Mycerinus%29_and_queen.jpg">
            <a:extLst>
              <a:ext uri="{FF2B5EF4-FFF2-40B4-BE49-F238E27FC236}">
                <a16:creationId xmlns:a16="http://schemas.microsoft.com/office/drawing/2014/main" id="{4C390CE6-DB27-4814-B13A-676CFD02974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5118" t="5392" r="15058"/>
          <a:stretch/>
        </p:blipFill>
        <p:spPr bwMode="auto">
          <a:xfrm>
            <a:off x="9396442" y="609600"/>
            <a:ext cx="2075095" cy="42920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A93DE0C-2E2F-4416-B0DC-841EEB4A62B4}"/>
              </a:ext>
            </a:extLst>
          </p:cNvPr>
          <p:cNvSpPr txBox="1"/>
          <p:nvPr/>
        </p:nvSpPr>
        <p:spPr>
          <a:xfrm>
            <a:off x="9263506" y="4533900"/>
            <a:ext cx="2340969" cy="1754326"/>
          </a:xfrm>
          <a:prstGeom prst="rect">
            <a:avLst/>
          </a:prstGeom>
          <a:noFill/>
        </p:spPr>
        <p:txBody>
          <a:bodyPr wrap="square" rtlCol="0">
            <a:spAutoFit/>
          </a:bodyPr>
          <a:lstStyle/>
          <a:p>
            <a:r>
              <a:rPr lang="en-US" dirty="0" err="1"/>
              <a:t>Menkaura</a:t>
            </a:r>
            <a:r>
              <a:rPr lang="en-US" dirty="0"/>
              <a:t> (</a:t>
            </a:r>
            <a:r>
              <a:rPr lang="en-US" dirty="0" err="1"/>
              <a:t>Mycerinus</a:t>
            </a:r>
            <a:r>
              <a:rPr lang="en-US" dirty="0"/>
              <a:t>) and queen, Dynasty 4, 2490 – 2472 BC. The formality of the pose is reduced by the queen's arm round her husband.</a:t>
            </a:r>
          </a:p>
        </p:txBody>
      </p:sp>
    </p:spTree>
    <p:extLst>
      <p:ext uri="{BB962C8B-B14F-4D97-AF65-F5344CB8AC3E}">
        <p14:creationId xmlns:p14="http://schemas.microsoft.com/office/powerpoint/2010/main" val="1799826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31764-E262-468E-85E9-3F22C82768BF}"/>
              </a:ext>
            </a:extLst>
          </p:cNvPr>
          <p:cNvSpPr>
            <a:spLocks noGrp="1"/>
          </p:cNvSpPr>
          <p:nvPr>
            <p:ph type="title"/>
          </p:nvPr>
        </p:nvSpPr>
        <p:spPr>
          <a:xfrm>
            <a:off x="1295402" y="982133"/>
            <a:ext cx="9601196" cy="507224"/>
          </a:xfrm>
        </p:spPr>
        <p:txBody>
          <a:bodyPr>
            <a:normAutofit fontScale="90000"/>
          </a:bodyPr>
          <a:lstStyle/>
          <a:p>
            <a:r>
              <a:rPr lang="en-US" dirty="0"/>
              <a:t>Amarna</a:t>
            </a:r>
          </a:p>
        </p:txBody>
      </p:sp>
      <p:pic>
        <p:nvPicPr>
          <p:cNvPr id="16386" name="Picture 2" descr="Amarna is located in Egypt">
            <a:extLst>
              <a:ext uri="{FF2B5EF4-FFF2-40B4-BE49-F238E27FC236}">
                <a16:creationId xmlns:a16="http://schemas.microsoft.com/office/drawing/2014/main" id="{8A27C4DA-B13D-4DB1-A648-9ABBD8B7B7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4732" y="2616733"/>
            <a:ext cx="2714625" cy="2505075"/>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E8BC3227-1479-4A07-8797-7F29B669B692}"/>
              </a:ext>
            </a:extLst>
          </p:cNvPr>
          <p:cNvSpPr/>
          <p:nvPr/>
        </p:nvSpPr>
        <p:spPr>
          <a:xfrm flipH="1" flipV="1">
            <a:off x="2324894" y="3606800"/>
            <a:ext cx="114300" cy="50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3">
            <a:extLst>
              <a:ext uri="{FF2B5EF4-FFF2-40B4-BE49-F238E27FC236}">
                <a16:creationId xmlns:a16="http://schemas.microsoft.com/office/drawing/2014/main" id="{A6C242BF-C37A-4DA3-854D-AF42146D8E35}"/>
              </a:ext>
            </a:extLst>
          </p:cNvPr>
          <p:cNvSpPr>
            <a:spLocks noGrp="1" noChangeArrowheads="1"/>
          </p:cNvSpPr>
          <p:nvPr>
            <p:ph idx="1"/>
          </p:nvPr>
        </p:nvSpPr>
        <p:spPr bwMode="auto">
          <a:xfrm>
            <a:off x="4161303" y="1914888"/>
            <a:ext cx="6654798" cy="39087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222222"/>
                </a:solidFill>
                <a:effectLst/>
                <a:latin typeface="Arial" panose="020B0604020202020204" pitchFamily="34" charset="0"/>
                <a:cs typeface="Arial" panose="020B0604020202020204" pitchFamily="34" charset="0"/>
              </a:rPr>
              <a:t>Amarna</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is an extensive </a:t>
            </a:r>
            <a:r>
              <a:rPr lang="en-US" altLang="en-US" sz="1600" dirty="0">
                <a:solidFill>
                  <a:srgbClr val="0B0080"/>
                </a:solidFill>
                <a:cs typeface="Arial" panose="020B0604020202020204" pitchFamily="34" charset="0"/>
              </a:rPr>
              <a:t>Egyptian</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a:t>
            </a:r>
            <a:r>
              <a:rPr lang="en-US" altLang="en-US" sz="1600" dirty="0">
                <a:solidFill>
                  <a:srgbClr val="0B0080"/>
                </a:solidFill>
                <a:cs typeface="Arial" panose="020B0604020202020204" pitchFamily="34" charset="0"/>
              </a:rPr>
              <a:t>archaeological</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site that represents the remains of the capital city newly established and built by the </a:t>
            </a:r>
            <a:r>
              <a:rPr lang="en-US" altLang="en-US" sz="1600" dirty="0">
                <a:solidFill>
                  <a:srgbClr val="0B0080"/>
                </a:solidFill>
                <a:cs typeface="Arial" panose="020B0604020202020204" pitchFamily="34" charset="0"/>
              </a:rPr>
              <a:t>Pharaoh</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a:t>
            </a:r>
            <a:r>
              <a:rPr lang="en-US" altLang="en-US" sz="1600" dirty="0">
                <a:solidFill>
                  <a:srgbClr val="0B0080"/>
                </a:solidFill>
                <a:cs typeface="Arial" panose="020B0604020202020204" pitchFamily="34" charset="0"/>
              </a:rPr>
              <a:t>Akhenaten</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of the late </a:t>
            </a:r>
            <a:r>
              <a:rPr lang="en-US" altLang="en-US" sz="1600" dirty="0">
                <a:solidFill>
                  <a:srgbClr val="0B0080"/>
                </a:solidFill>
                <a:cs typeface="Arial" panose="020B0604020202020204" pitchFamily="34" charset="0"/>
              </a:rPr>
              <a:t>Eighteenth Dynasty</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and abandoned shortly after his </a:t>
            </a:r>
            <a:r>
              <a:rPr lang="en-US" altLang="en-US" sz="1600" dirty="0">
                <a:solidFill>
                  <a:srgbClr val="0B0080"/>
                </a:solidFill>
                <a:cs typeface="Arial" panose="020B0604020202020204" pitchFamily="34" charset="0"/>
              </a:rPr>
              <a:t>death</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(1332 BC).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600" dirty="0">
              <a:solidFill>
                <a:srgbClr val="222222"/>
              </a:solidFill>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*Located on the east bank of the </a:t>
            </a:r>
            <a:r>
              <a:rPr lang="en-US" altLang="en-US" sz="1600" dirty="0">
                <a:solidFill>
                  <a:srgbClr val="0B0080"/>
                </a:solidFill>
                <a:cs typeface="Arial" panose="020B0604020202020204" pitchFamily="34" charset="0"/>
              </a:rPr>
              <a:t>Nile River</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in the modern Egyptian province of </a:t>
            </a:r>
            <a:r>
              <a:rPr lang="en-US" altLang="en-US" sz="1600" dirty="0">
                <a:solidFill>
                  <a:srgbClr val="0B0080"/>
                </a:solidFill>
                <a:cs typeface="Arial" panose="020B0604020202020204" pitchFamily="34" charset="0"/>
              </a:rPr>
              <a:t>Minya</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194 mi south of  </a:t>
            </a:r>
            <a:r>
              <a:rPr lang="en-US" altLang="en-US" sz="1600" dirty="0">
                <a:solidFill>
                  <a:srgbClr val="0B0080"/>
                </a:solidFill>
                <a:cs typeface="Arial" panose="020B0604020202020204" pitchFamily="34" charset="0"/>
              </a:rPr>
              <a:t>Cairo</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and 250 mi north of </a:t>
            </a:r>
            <a:r>
              <a:rPr lang="en-US" altLang="en-US" sz="1600" dirty="0">
                <a:solidFill>
                  <a:srgbClr val="0B0080"/>
                </a:solidFill>
                <a:cs typeface="Arial" panose="020B0604020202020204" pitchFamily="34" charset="0"/>
              </a:rPr>
              <a:t>Luxor</a:t>
            </a:r>
            <a:r>
              <a:rPr lang="en-US" altLang="en-US" sz="1200" baseline="30000" dirty="0">
                <a:solidFill>
                  <a:srgbClr val="0B0080"/>
                </a:solidFill>
                <a:cs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30000" dirty="0">
              <a:ln>
                <a:noFill/>
              </a:ln>
              <a:solidFill>
                <a:srgbClr val="0B0080"/>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*This area was later occupied during </a:t>
            </a:r>
            <a:r>
              <a:rPr lang="en-US" altLang="en-US" sz="1600" dirty="0">
                <a:solidFill>
                  <a:srgbClr val="0B0080"/>
                </a:solidFill>
                <a:cs typeface="Arial" panose="020B0604020202020204" pitchFamily="34" charset="0"/>
              </a:rPr>
              <a:t>Roman</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and early </a:t>
            </a:r>
            <a:r>
              <a:rPr lang="en-US" altLang="en-US" sz="1600" dirty="0">
                <a:solidFill>
                  <a:srgbClr val="0B0080"/>
                </a:solidFill>
                <a:cs typeface="Arial" panose="020B0604020202020204" pitchFamily="34" charset="0"/>
              </a:rPr>
              <a:t>Christian</a:t>
            </a:r>
            <a:r>
              <a:rPr kumimoji="0" lang="en-US" altLang="en-US" sz="1600" b="0" i="0" u="none" strike="noStrike" cap="none" normalizeH="0" baseline="0" dirty="0">
                <a:ln>
                  <a:noFill/>
                </a:ln>
                <a:solidFill>
                  <a:srgbClr val="222222"/>
                </a:solidFill>
                <a:effectLst/>
                <a:latin typeface="Arial" panose="020B0604020202020204" pitchFamily="34" charset="0"/>
                <a:cs typeface="Arial" panose="020B0604020202020204" pitchFamily="34" charset="0"/>
              </a:rPr>
              <a:t> times; excavations to the south of the city have found several structures from this period.</a:t>
            </a:r>
          </a:p>
          <a:p>
            <a:pPr marL="0" indent="0" defTabSz="914400">
              <a:buClrTx/>
              <a:buSzTx/>
              <a:buNone/>
            </a:pPr>
            <a:endParaRPr lang="en-US" sz="1600" dirty="0">
              <a:solidFill>
                <a:srgbClr val="222222"/>
              </a:solidFill>
            </a:endParaRPr>
          </a:p>
          <a:p>
            <a:pPr marL="0" indent="0" defTabSz="914400">
              <a:buClrTx/>
              <a:buSzTx/>
              <a:buNone/>
            </a:pPr>
            <a:r>
              <a:rPr lang="en-US" sz="1600" dirty="0">
                <a:solidFill>
                  <a:srgbClr val="222222"/>
                </a:solidFill>
              </a:rPr>
              <a:t>*the ruins of the city are laid out roughly north to south along a "Royal Road." The Royal residences are generally to the north, with a central administration and religious area, and the south of the city is made up of residential suburbs.</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pic>
        <p:nvPicPr>
          <p:cNvPr id="3" name="Picture 2">
            <a:extLst>
              <a:ext uri="{FF2B5EF4-FFF2-40B4-BE49-F238E27FC236}">
                <a16:creationId xmlns:a16="http://schemas.microsoft.com/office/drawing/2014/main" id="{D8B99EEC-3181-41FC-B759-98A522E32033}"/>
              </a:ext>
            </a:extLst>
          </p:cNvPr>
          <p:cNvPicPr>
            <a:picLocks noChangeAspect="1"/>
          </p:cNvPicPr>
          <p:nvPr/>
        </p:nvPicPr>
        <p:blipFill rotWithShape="1">
          <a:blip r:embed="rId3"/>
          <a:srcRect l="63333" t="32408" r="2148" b="25316"/>
          <a:stretch/>
        </p:blipFill>
        <p:spPr>
          <a:xfrm>
            <a:off x="632125" y="1320800"/>
            <a:ext cx="3531492" cy="4749072"/>
          </a:xfrm>
          <a:prstGeom prst="rect">
            <a:avLst/>
          </a:prstGeom>
        </p:spPr>
      </p:pic>
    </p:spTree>
    <p:extLst>
      <p:ext uri="{BB962C8B-B14F-4D97-AF65-F5344CB8AC3E}">
        <p14:creationId xmlns:p14="http://schemas.microsoft.com/office/powerpoint/2010/main" val="1246123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75493-D81E-4719-A45A-4046D1730ABB}"/>
              </a:ext>
            </a:extLst>
          </p:cNvPr>
          <p:cNvSpPr txBox="1">
            <a:spLocks/>
          </p:cNvSpPr>
          <p:nvPr/>
        </p:nvSpPr>
        <p:spPr>
          <a:xfrm>
            <a:off x="1295402" y="584199"/>
            <a:ext cx="9601196" cy="698501"/>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Amarna</a:t>
            </a:r>
          </a:p>
        </p:txBody>
      </p:sp>
      <p:sp>
        <p:nvSpPr>
          <p:cNvPr id="3" name="Rectangle 2">
            <a:extLst>
              <a:ext uri="{FF2B5EF4-FFF2-40B4-BE49-F238E27FC236}">
                <a16:creationId xmlns:a16="http://schemas.microsoft.com/office/drawing/2014/main" id="{20F2F49F-CC95-4001-B2D0-67C688BC040F}"/>
              </a:ext>
            </a:extLst>
          </p:cNvPr>
          <p:cNvSpPr/>
          <p:nvPr/>
        </p:nvSpPr>
        <p:spPr>
          <a:xfrm>
            <a:off x="774700" y="1282700"/>
            <a:ext cx="10121898" cy="2308324"/>
          </a:xfrm>
          <a:prstGeom prst="rect">
            <a:avLst/>
          </a:prstGeom>
        </p:spPr>
        <p:txBody>
          <a:bodyPr wrap="square">
            <a:spAutoFit/>
          </a:bodyPr>
          <a:lstStyle/>
          <a:p>
            <a:r>
              <a:rPr lang="en-US" dirty="0"/>
              <a:t>The Amarna art-style broke with long-established Egyptian conventions. </a:t>
            </a:r>
          </a:p>
          <a:p>
            <a:endParaRPr lang="en-US" dirty="0"/>
          </a:p>
          <a:p>
            <a:r>
              <a:rPr lang="en-US" dirty="0"/>
              <a:t>Unlike the strict idealistic formalism of previous Egyptian art, it depicted its subjects more realistically. These included informal scenes, such as intimate portrayals of affection within the royal family or playing with their children, and no longer portrayed women as lighter colored than men. The art also had a realism that sometimes borders on caricature.</a:t>
            </a:r>
          </a:p>
          <a:p>
            <a:endParaRPr lang="en-US" dirty="0"/>
          </a:p>
          <a:p>
            <a:endParaRPr lang="en-US" dirty="0"/>
          </a:p>
        </p:txBody>
      </p:sp>
      <p:pic>
        <p:nvPicPr>
          <p:cNvPr id="18435" name="Picture 3" descr="https://www.ancient.eu/img/r/p/750x750/6946.jpg?v=1501575251">
            <a:extLst>
              <a:ext uri="{FF2B5EF4-FFF2-40B4-BE49-F238E27FC236}">
                <a16:creationId xmlns:a16="http://schemas.microsoft.com/office/drawing/2014/main" id="{565208B6-3A30-4D78-8052-D6E246AEA7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299" y="3670513"/>
            <a:ext cx="3889375" cy="2603288"/>
          </a:xfrm>
          <a:prstGeom prst="rect">
            <a:avLst/>
          </a:prstGeom>
          <a:noFill/>
          <a:extLst>
            <a:ext uri="{909E8E84-426E-40DD-AFC4-6F175D3DCCD1}">
              <a14:hiddenFill xmlns:a14="http://schemas.microsoft.com/office/drawing/2010/main">
                <a:solidFill>
                  <a:srgbClr val="FFFFFF"/>
                </a:solidFill>
              </a14:hiddenFill>
            </a:ext>
          </a:extLst>
        </p:spPr>
      </p:pic>
      <p:pic>
        <p:nvPicPr>
          <p:cNvPr id="18437" name="Picture 5" descr="https://upload.wikimedia.org/wikipedia/commons/thumb/f/fb/Epoca_amarniana%2C_frammento_di_rilievo_da_parete_di_una_tomba_con_quattro_scribi_sotto_dettatura%2C_1350-1333_ac..JPG/1280px-Epoca_amarniana%2C_frammento_di_rilievo_da_parete_di_una_tomba_con_quattro_scribi_sotto_dettatura%2C_1350-1333_ac..JPG">
            <a:extLst>
              <a:ext uri="{FF2B5EF4-FFF2-40B4-BE49-F238E27FC236}">
                <a16:creationId xmlns:a16="http://schemas.microsoft.com/office/drawing/2014/main" id="{F93CEF11-AA08-4167-B6B7-3FEE6682E6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8400" y="3680660"/>
            <a:ext cx="3373438" cy="2582994"/>
          </a:xfrm>
          <a:prstGeom prst="rect">
            <a:avLst/>
          </a:prstGeom>
          <a:noFill/>
          <a:extLst>
            <a:ext uri="{909E8E84-426E-40DD-AFC4-6F175D3DCCD1}">
              <a14:hiddenFill xmlns:a14="http://schemas.microsoft.com/office/drawing/2010/main">
                <a:solidFill>
                  <a:srgbClr val="FFFFFF"/>
                </a:solidFill>
              </a14:hiddenFill>
            </a:ext>
          </a:extLst>
        </p:spPr>
      </p:pic>
      <p:pic>
        <p:nvPicPr>
          <p:cNvPr id="18439" name="Picture 7" descr="https://upload.wikimedia.org/wikipedia/commons/thumb/a/a6/Spaziergang_im_Garten_Amarna_Berlin.jpg/800px-Spaziergang_im_Garten_Amarna_Berlin.jpg">
            <a:extLst>
              <a:ext uri="{FF2B5EF4-FFF2-40B4-BE49-F238E27FC236}">
                <a16:creationId xmlns:a16="http://schemas.microsoft.com/office/drawing/2014/main" id="{0465419E-A687-4C52-B06F-B7DE309F2E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4564" y="3190254"/>
            <a:ext cx="2566858" cy="307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50267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75493-D81E-4719-A45A-4046D1730ABB}"/>
              </a:ext>
            </a:extLst>
          </p:cNvPr>
          <p:cNvSpPr txBox="1">
            <a:spLocks/>
          </p:cNvSpPr>
          <p:nvPr/>
        </p:nvSpPr>
        <p:spPr>
          <a:xfrm>
            <a:off x="571502" y="465182"/>
            <a:ext cx="10947398" cy="780444"/>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The Amarna Heresy</a:t>
            </a:r>
          </a:p>
        </p:txBody>
      </p:sp>
      <p:sp>
        <p:nvSpPr>
          <p:cNvPr id="4" name="Rectangle 1">
            <a:extLst>
              <a:ext uri="{FF2B5EF4-FFF2-40B4-BE49-F238E27FC236}">
                <a16:creationId xmlns:a16="http://schemas.microsoft.com/office/drawing/2014/main" id="{B022F87F-BC95-4CCA-A3AE-F30C78627309}"/>
              </a:ext>
            </a:extLst>
          </p:cNvPr>
          <p:cNvSpPr>
            <a:spLocks noChangeArrowheads="1"/>
          </p:cNvSpPr>
          <p:nvPr/>
        </p:nvSpPr>
        <p:spPr bwMode="auto">
          <a:xfrm>
            <a:off x="812800" y="1207526"/>
            <a:ext cx="6858000" cy="510909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mn-lt"/>
              </a:rPr>
              <a:t>This </a:t>
            </a:r>
            <a:r>
              <a:rPr lang="en-US" altLang="en-US" sz="1600" dirty="0">
                <a:solidFill>
                  <a:srgbClr val="222222"/>
                </a:solidFill>
                <a:latin typeface="+mn-lt"/>
              </a:rPr>
              <a:t>society was monotheistic: </a:t>
            </a:r>
            <a:r>
              <a:rPr lang="en-US" altLang="en-US" sz="1600" dirty="0" err="1">
                <a:solidFill>
                  <a:srgbClr val="222222"/>
                </a:solidFill>
                <a:latin typeface="+mn-lt"/>
              </a:rPr>
              <a:t>Pharoah</a:t>
            </a:r>
            <a:r>
              <a:rPr lang="en-US" altLang="en-US" sz="1600" dirty="0">
                <a:solidFill>
                  <a:srgbClr val="222222"/>
                </a:solidFill>
                <a:latin typeface="+mn-lt"/>
              </a:rPr>
              <a:t> Akhenaten having chosen to elevate </a:t>
            </a:r>
            <a:r>
              <a:rPr kumimoji="0" lang="en-US" altLang="en-US" sz="1600" b="0" i="0" u="none" strike="noStrike" cap="none" normalizeH="0" baseline="0" dirty="0">
                <a:ln>
                  <a:noFill/>
                </a:ln>
                <a:solidFill>
                  <a:srgbClr val="222222"/>
                </a:solidFill>
                <a:effectLst/>
                <a:latin typeface="+mn-lt"/>
              </a:rPr>
              <a:t>Aten, a minor solar deity to the level of a supreme being and attribute to him the qualities once associated with </a:t>
            </a:r>
            <a:r>
              <a:rPr lang="en-US" altLang="en-US" sz="1600" dirty="0" err="1">
                <a:solidFill>
                  <a:srgbClr val="222222"/>
                </a:solidFill>
                <a:latin typeface="+mn-lt"/>
              </a:rPr>
              <a:t>Amun</a:t>
            </a:r>
            <a:r>
              <a:rPr lang="en-US" altLang="en-US" sz="1600" dirty="0">
                <a:solidFill>
                  <a:srgbClr val="222222"/>
                </a:solidFill>
                <a:latin typeface="+mn-lt"/>
              </a:rPr>
              <a:t>,</a:t>
            </a:r>
            <a:r>
              <a:rPr kumimoji="0" lang="en-US" altLang="en-US" sz="1600" b="0" i="0" u="none" strike="noStrike" cap="none" normalizeH="0" baseline="0" dirty="0">
                <a:ln>
                  <a:noFill/>
                </a:ln>
                <a:solidFill>
                  <a:srgbClr val="222222"/>
                </a:solidFill>
                <a:effectLst/>
                <a:latin typeface="+mn-lt"/>
              </a:rPr>
              <a:t> but without any of that god’s personal characteristics.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600" dirty="0">
              <a:solidFill>
                <a:srgbClr val="222222"/>
              </a:solidFill>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mn-lt"/>
              </a:rPr>
              <a:t>Egyptian historian Silverman writes:</a:t>
            </a:r>
            <a:endParaRPr kumimoji="0" lang="en-US" altLang="en-US" sz="16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mn-lt"/>
              </a:rPr>
              <a:t>“Unlike traditional deities, this god could not be depicted: the symbol of the sun disc with rays, dominating Amarna art, is nothing more than a large-scale version of the </a:t>
            </a:r>
            <a:r>
              <a:rPr lang="en-US" altLang="en-US" sz="1600" dirty="0">
                <a:latin typeface="+mn-lt"/>
              </a:rPr>
              <a:t>hieroglyph</a:t>
            </a:r>
            <a:r>
              <a:rPr kumimoji="0" lang="en-US" altLang="en-US" sz="1600" b="0" i="0" u="none" strike="noStrike" cap="none" normalizeH="0" baseline="0" dirty="0">
                <a:ln>
                  <a:noFill/>
                </a:ln>
                <a:solidFill>
                  <a:schemeClr val="tx1"/>
                </a:solidFill>
                <a:effectLst/>
                <a:latin typeface="+mn-lt"/>
              </a:rPr>
              <a:t> for 'light’.”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22222"/>
                </a:solidFill>
                <a:effectLst/>
                <a:latin typeface="+mn-lt"/>
              </a:rPr>
              <a:t>Akhenaten’s one true god was light, the light of the sun, which sustained all life. Unlike the other gods, Aten was above human concerns and possessed no human weaknesses. As Akhenaten expresses in his </a:t>
            </a:r>
            <a:r>
              <a:rPr kumimoji="0" lang="en-US" altLang="en-US" sz="1600" b="0" i="1" u="none" strike="noStrike" cap="none" normalizeH="0" baseline="0" dirty="0">
                <a:ln>
                  <a:noFill/>
                </a:ln>
                <a:solidFill>
                  <a:srgbClr val="222222"/>
                </a:solidFill>
                <a:effectLst/>
                <a:latin typeface="+mn-lt"/>
              </a:rPr>
              <a:t>Great Hymn to the Aten</a:t>
            </a:r>
            <a:r>
              <a:rPr kumimoji="0" lang="en-US" altLang="en-US" sz="1600" b="0" i="0" u="none" strike="noStrike" cap="none" normalizeH="0" baseline="0" dirty="0">
                <a:ln>
                  <a:noFill/>
                </a:ln>
                <a:solidFill>
                  <a:srgbClr val="222222"/>
                </a:solidFill>
                <a:effectLst/>
                <a:latin typeface="+mn-lt"/>
              </a:rPr>
              <a:t>, his god could not be jealous or depressed or angry or act on impulse; he simply existed and, by that existence, caused all else to exist. A god this powerful and awe-inspiring could not be worshiped at any other god’s repurposed</a:t>
            </a:r>
            <a:r>
              <a:rPr lang="en-US" altLang="en-US" sz="1600" dirty="0">
                <a:solidFill>
                  <a:srgbClr val="222222"/>
                </a:solidFill>
                <a:latin typeface="+mn-lt"/>
              </a:rPr>
              <a:t> temple,</a:t>
            </a:r>
            <a:r>
              <a:rPr kumimoji="0" lang="en-US" altLang="en-US" sz="1600" b="0" i="0" u="none" strike="noStrike" cap="none" normalizeH="0" baseline="0" dirty="0">
                <a:ln>
                  <a:noFill/>
                </a:ln>
                <a:solidFill>
                  <a:srgbClr val="222222"/>
                </a:solidFill>
                <a:effectLst/>
                <a:latin typeface="+mn-lt"/>
              </a:rPr>
              <a:t> nor even in any city which had known the worship of other deities; he required a new city built solely for his honor and adoration.</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600" dirty="0">
              <a:solidFill>
                <a:srgbClr val="222222"/>
              </a:solidFill>
              <a:latin typeface="+mn-lt"/>
            </a:endParaRPr>
          </a:p>
          <a:p>
            <a:pPr defTabSz="914400"/>
            <a:r>
              <a:rPr lang="en-US" sz="1600" dirty="0">
                <a:latin typeface="+mn-lt"/>
              </a:rPr>
              <a:t>While the worship of Aten was later referred to as the Amarna heresy and was suppressed, this art had a more lasting legacy.</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pic>
        <p:nvPicPr>
          <p:cNvPr id="20483" name="Picture 3" descr="Akhenaten">
            <a:extLst>
              <a:ext uri="{FF2B5EF4-FFF2-40B4-BE49-F238E27FC236}">
                <a16:creationId xmlns:a16="http://schemas.microsoft.com/office/drawing/2014/main" id="{CD365829-6D7D-49D7-8683-21C1D78E48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0800" y="1245626"/>
            <a:ext cx="3708400" cy="4710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530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75493-D81E-4719-A45A-4046D1730ABB}"/>
              </a:ext>
            </a:extLst>
          </p:cNvPr>
          <p:cNvSpPr txBox="1">
            <a:spLocks/>
          </p:cNvSpPr>
          <p:nvPr/>
        </p:nvSpPr>
        <p:spPr>
          <a:xfrm>
            <a:off x="1295402" y="584199"/>
            <a:ext cx="9601196" cy="698501"/>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Excavation of Amarna</a:t>
            </a:r>
          </a:p>
        </p:txBody>
      </p:sp>
      <p:sp>
        <p:nvSpPr>
          <p:cNvPr id="3" name="Rectangle 2">
            <a:extLst>
              <a:ext uri="{FF2B5EF4-FFF2-40B4-BE49-F238E27FC236}">
                <a16:creationId xmlns:a16="http://schemas.microsoft.com/office/drawing/2014/main" id="{20F2F49F-CC95-4001-B2D0-67C688BC040F}"/>
              </a:ext>
            </a:extLst>
          </p:cNvPr>
          <p:cNvSpPr/>
          <p:nvPr/>
        </p:nvSpPr>
        <p:spPr>
          <a:xfrm>
            <a:off x="3321050" y="1438690"/>
            <a:ext cx="5549900" cy="4247317"/>
          </a:xfrm>
          <a:prstGeom prst="rect">
            <a:avLst/>
          </a:prstGeom>
        </p:spPr>
        <p:txBody>
          <a:bodyPr wrap="square">
            <a:spAutoFit/>
          </a:bodyPr>
          <a:lstStyle/>
          <a:p>
            <a:r>
              <a:rPr lang="en-US" dirty="0">
                <a:solidFill>
                  <a:srgbClr val="222222"/>
                </a:solidFill>
              </a:rPr>
              <a:t>In the early years of the 20th century (1907 to 1914) the </a:t>
            </a:r>
            <a:r>
              <a:rPr lang="en-US" dirty="0">
                <a:solidFill>
                  <a:srgbClr val="0B0080"/>
                </a:solidFill>
              </a:rPr>
              <a:t>Deutsche </a:t>
            </a:r>
            <a:r>
              <a:rPr lang="en-US" dirty="0" err="1">
                <a:solidFill>
                  <a:srgbClr val="0B0080"/>
                </a:solidFill>
              </a:rPr>
              <a:t>Orientgesellschaft</a:t>
            </a:r>
            <a:r>
              <a:rPr lang="en-US" dirty="0">
                <a:solidFill>
                  <a:srgbClr val="222222"/>
                </a:solidFill>
              </a:rPr>
              <a:t> expedition, led by </a:t>
            </a:r>
            <a:r>
              <a:rPr lang="en-US" dirty="0">
                <a:solidFill>
                  <a:srgbClr val="0B0080"/>
                </a:solidFill>
              </a:rPr>
              <a:t>Ludwig </a:t>
            </a:r>
            <a:r>
              <a:rPr lang="en-US" dirty="0" err="1">
                <a:solidFill>
                  <a:srgbClr val="0B0080"/>
                </a:solidFill>
              </a:rPr>
              <a:t>Borchardt</a:t>
            </a:r>
            <a:r>
              <a:rPr lang="en-US" dirty="0">
                <a:solidFill>
                  <a:srgbClr val="222222"/>
                </a:solidFill>
              </a:rPr>
              <a:t>, excavated extensively throughout the North and South suburbs of the city. </a:t>
            </a:r>
          </a:p>
          <a:p>
            <a:endParaRPr lang="en-US" dirty="0">
              <a:solidFill>
                <a:srgbClr val="222222"/>
              </a:solidFill>
            </a:endParaRPr>
          </a:p>
          <a:p>
            <a:r>
              <a:rPr lang="en-US" dirty="0">
                <a:solidFill>
                  <a:srgbClr val="222222"/>
                </a:solidFill>
              </a:rPr>
              <a:t>The famous bust of </a:t>
            </a:r>
            <a:r>
              <a:rPr lang="en-US" dirty="0">
                <a:solidFill>
                  <a:srgbClr val="0B0080"/>
                </a:solidFill>
              </a:rPr>
              <a:t>Nefertiti </a:t>
            </a:r>
            <a:r>
              <a:rPr lang="en-US" dirty="0">
                <a:solidFill>
                  <a:srgbClr val="222222"/>
                </a:solidFill>
              </a:rPr>
              <a:t>was discovered amongst other sculptural artefacts in the workshop of the sculptor </a:t>
            </a:r>
            <a:r>
              <a:rPr lang="en-US" dirty="0">
                <a:solidFill>
                  <a:srgbClr val="0B0080"/>
                </a:solidFill>
              </a:rPr>
              <a:t>Thutmose</a:t>
            </a:r>
            <a:r>
              <a:rPr lang="en-US" dirty="0">
                <a:solidFill>
                  <a:srgbClr val="222222"/>
                </a:solidFill>
              </a:rPr>
              <a:t> </a:t>
            </a:r>
            <a:r>
              <a:rPr lang="en-US" dirty="0"/>
              <a:t>(also spelled </a:t>
            </a:r>
            <a:r>
              <a:rPr lang="en-US" b="1" dirty="0" err="1"/>
              <a:t>Djhutmose</a:t>
            </a:r>
            <a:r>
              <a:rPr lang="en-US" dirty="0"/>
              <a:t> and </a:t>
            </a:r>
            <a:r>
              <a:rPr lang="en-US" b="1" dirty="0" err="1"/>
              <a:t>Thutmosis</a:t>
            </a:r>
            <a:r>
              <a:rPr lang="en-US" dirty="0"/>
              <a:t>). He was thought to have been the official court sculptor of the Pharaoh Akhenaten in the latter part of his reign, ca. 1350 BCE.</a:t>
            </a:r>
          </a:p>
          <a:p>
            <a:endParaRPr lang="en-US" dirty="0">
              <a:solidFill>
                <a:srgbClr val="222222"/>
              </a:solidFill>
            </a:endParaRPr>
          </a:p>
          <a:p>
            <a:r>
              <a:rPr lang="en-US" dirty="0">
                <a:solidFill>
                  <a:srgbClr val="222222"/>
                </a:solidFill>
              </a:rPr>
              <a:t>The outbreak of the </a:t>
            </a:r>
            <a:r>
              <a:rPr lang="en-US" dirty="0">
                <a:solidFill>
                  <a:srgbClr val="0B0080"/>
                </a:solidFill>
              </a:rPr>
              <a:t>First World War</a:t>
            </a:r>
            <a:r>
              <a:rPr lang="en-US" dirty="0">
                <a:solidFill>
                  <a:srgbClr val="222222"/>
                </a:solidFill>
              </a:rPr>
              <a:t> in August 1914 terminated the German excavations.</a:t>
            </a:r>
            <a:endParaRPr lang="en-US" dirty="0"/>
          </a:p>
        </p:txBody>
      </p:sp>
      <p:pic>
        <p:nvPicPr>
          <p:cNvPr id="3074" name="Picture 2" descr="Ludwig borchardt.jpg">
            <a:extLst>
              <a:ext uri="{FF2B5EF4-FFF2-40B4-BE49-F238E27FC236}">
                <a16:creationId xmlns:a16="http://schemas.microsoft.com/office/drawing/2014/main" id="{88D6168F-9A1D-4D58-A335-F218CE5D73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877" y="933449"/>
            <a:ext cx="2095500" cy="26289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upload.wikimedia.org/wikipedia/commons/thumb/9/9b/QueenNefertiti-LimestoneStatuette.png/320px-QueenNefertiti-LimestoneStatuette.png">
            <a:extLst>
              <a:ext uri="{FF2B5EF4-FFF2-40B4-BE49-F238E27FC236}">
                <a16:creationId xmlns:a16="http://schemas.microsoft.com/office/drawing/2014/main" id="{EA8BF3E0-F4FD-4960-A48C-140CCA2D04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38073" y="933449"/>
            <a:ext cx="1579227" cy="54102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upload.wikimedia.org/wikipedia/commons/thumb/2/2b/PortraitStudyOfAmenhotepIII-ThutmoseWorkshop_EgyptianMuseumBerlin.png/800px-PortraitStudyOfAmenhotepIII-ThutmoseWorkshop_EgyptianMuseumBerlin.png">
            <a:extLst>
              <a:ext uri="{FF2B5EF4-FFF2-40B4-BE49-F238E27FC236}">
                <a16:creationId xmlns:a16="http://schemas.microsoft.com/office/drawing/2014/main" id="{A3763226-6088-4A51-AEF2-051733E0EF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6013" y="3911599"/>
            <a:ext cx="1579227" cy="2197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738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3D9B5-11DC-4809-9389-97965A7D56AA}"/>
              </a:ext>
            </a:extLst>
          </p:cNvPr>
          <p:cNvSpPr>
            <a:spLocks noGrp="1"/>
          </p:cNvSpPr>
          <p:nvPr>
            <p:ph type="title"/>
          </p:nvPr>
        </p:nvSpPr>
        <p:spPr>
          <a:xfrm>
            <a:off x="1447802" y="982132"/>
            <a:ext cx="9601196" cy="1303867"/>
          </a:xfrm>
        </p:spPr>
        <p:txBody>
          <a:bodyPr/>
          <a:lstStyle/>
          <a:p>
            <a:r>
              <a:rPr lang="en-US" dirty="0"/>
              <a:t>Winter Palace- Luxor</a:t>
            </a:r>
          </a:p>
        </p:txBody>
      </p:sp>
      <p:sp>
        <p:nvSpPr>
          <p:cNvPr id="3" name="Content Placeholder 2">
            <a:extLst>
              <a:ext uri="{FF2B5EF4-FFF2-40B4-BE49-F238E27FC236}">
                <a16:creationId xmlns:a16="http://schemas.microsoft.com/office/drawing/2014/main" id="{E3199AB3-DDC7-484F-8679-BC922B894335}"/>
              </a:ext>
            </a:extLst>
          </p:cNvPr>
          <p:cNvSpPr>
            <a:spLocks noGrp="1"/>
          </p:cNvSpPr>
          <p:nvPr>
            <p:ph idx="1"/>
          </p:nvPr>
        </p:nvSpPr>
        <p:spPr/>
        <p:txBody>
          <a:bodyPr/>
          <a:lstStyle/>
          <a:p>
            <a:endParaRPr lang="en-US" dirty="0"/>
          </a:p>
        </p:txBody>
      </p:sp>
      <p:pic>
        <p:nvPicPr>
          <p:cNvPr id="5130" name="Picture 10" descr="http://www.ahstatic.com/photos/1661_ho_03_p_1024x768.jpg">
            <a:extLst>
              <a:ext uri="{FF2B5EF4-FFF2-40B4-BE49-F238E27FC236}">
                <a16:creationId xmlns:a16="http://schemas.microsoft.com/office/drawing/2014/main" id="{57157F3E-A326-41D2-90DB-0B6D0C5022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69" y="1942678"/>
            <a:ext cx="5779909" cy="433493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www.ahstatic.com/photos/1661_ba_02_p_1024x768.jpg">
            <a:extLst>
              <a:ext uri="{FF2B5EF4-FFF2-40B4-BE49-F238E27FC236}">
                <a16:creationId xmlns:a16="http://schemas.microsoft.com/office/drawing/2014/main" id="{E8C7A23B-3FB3-4745-AF54-90F8F0467A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6295" y="2355849"/>
            <a:ext cx="42672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www.ahstatic.com/photos/1661_sl_03_p_1024x768.jpg">
            <a:extLst>
              <a:ext uri="{FF2B5EF4-FFF2-40B4-BE49-F238E27FC236}">
                <a16:creationId xmlns:a16="http://schemas.microsoft.com/office/drawing/2014/main" id="{431ED54A-07FD-49E8-9AFB-641A35813F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503" y="2444750"/>
            <a:ext cx="4419600" cy="33147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www.ahstatic.com/photos/1661_ho_01_p_1024x768.jpg">
            <a:extLst>
              <a:ext uri="{FF2B5EF4-FFF2-40B4-BE49-F238E27FC236}">
                <a16:creationId xmlns:a16="http://schemas.microsoft.com/office/drawing/2014/main" id="{400BD99A-3231-40D7-A95B-3C5BC1D7AB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04133" y="2048934"/>
            <a:ext cx="5496560" cy="4122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7833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1+#ppt_w/2"/>
                                          </p:val>
                                        </p:tav>
                                        <p:tav tm="100000">
                                          <p:val>
                                            <p:strVal val="#ppt_x"/>
                                          </p:val>
                                        </p:tav>
                                      </p:tavLst>
                                    </p:anim>
                                    <p:anim calcmode="lin" valueType="num">
                                      <p:cBhvr additive="base">
                                        <p:cTn id="8"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126"/>
                                        </p:tgtEl>
                                        <p:attrNameLst>
                                          <p:attrName>style.visibility</p:attrName>
                                        </p:attrNameLst>
                                      </p:cBhvr>
                                      <p:to>
                                        <p:strVal val="visible"/>
                                      </p:to>
                                    </p:set>
                                    <p:anim calcmode="lin" valueType="num">
                                      <p:cBhvr additive="base">
                                        <p:cTn id="13" dur="500" fill="hold"/>
                                        <p:tgtEl>
                                          <p:spTgt spid="5126"/>
                                        </p:tgtEl>
                                        <p:attrNameLst>
                                          <p:attrName>ppt_x</p:attrName>
                                        </p:attrNameLst>
                                      </p:cBhvr>
                                      <p:tavLst>
                                        <p:tav tm="0">
                                          <p:val>
                                            <p:strVal val="0-#ppt_w/2"/>
                                          </p:val>
                                        </p:tav>
                                        <p:tav tm="100000">
                                          <p:val>
                                            <p:strVal val="#ppt_x"/>
                                          </p:val>
                                        </p:tav>
                                      </p:tavLst>
                                    </p:anim>
                                    <p:anim calcmode="lin" valueType="num">
                                      <p:cBhvr additive="base">
                                        <p:cTn id="14" dur="500" fill="hold"/>
                                        <p:tgtEl>
                                          <p:spTgt spid="512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5130"/>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5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E442B-8CDA-41D8-9DA6-3AB88228113B}"/>
              </a:ext>
            </a:extLst>
          </p:cNvPr>
          <p:cNvSpPr>
            <a:spLocks noGrp="1"/>
          </p:cNvSpPr>
          <p:nvPr>
            <p:ph type="title"/>
          </p:nvPr>
        </p:nvSpPr>
        <p:spPr/>
        <p:txBody>
          <a:bodyPr>
            <a:normAutofit fontScale="90000"/>
          </a:bodyPr>
          <a:lstStyle/>
          <a:p>
            <a:br>
              <a:rPr lang="en-US" dirty="0"/>
            </a:br>
            <a:r>
              <a:rPr lang="en-US" dirty="0"/>
              <a:t>Elizabeth Peters  (Barbara Mertz)</a:t>
            </a:r>
            <a:br>
              <a:rPr lang="en-US" dirty="0"/>
            </a:br>
            <a:r>
              <a:rPr lang="en-US" sz="2200" b="1" dirty="0"/>
              <a:t>Born </a:t>
            </a:r>
            <a:r>
              <a:rPr lang="en-US" sz="2200" dirty="0"/>
              <a:t>in Canton, Illinois, September 29, 1927</a:t>
            </a:r>
            <a:br>
              <a:rPr lang="en-US" sz="2200" dirty="0"/>
            </a:br>
            <a:r>
              <a:rPr lang="en-US" sz="2200" b="1" dirty="0"/>
              <a:t>Died </a:t>
            </a:r>
            <a:r>
              <a:rPr lang="en-US" sz="2200" dirty="0"/>
              <a:t>August 08, 2013</a:t>
            </a:r>
            <a:br>
              <a:rPr lang="en-US" dirty="0"/>
            </a:br>
            <a:endParaRPr lang="en-US" dirty="0"/>
          </a:p>
        </p:txBody>
      </p:sp>
      <p:pic>
        <p:nvPicPr>
          <p:cNvPr id="1026" name="Picture 2" descr="Elizabeth Peters">
            <a:extLst>
              <a:ext uri="{FF2B5EF4-FFF2-40B4-BE49-F238E27FC236}">
                <a16:creationId xmlns:a16="http://schemas.microsoft.com/office/drawing/2014/main" id="{3CCC2CD2-91E0-4536-BEEE-FF2C33DAD11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5402" y="2547620"/>
            <a:ext cx="2438400" cy="310896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B357D7C-A43A-496B-A126-180A40128B12}"/>
              </a:ext>
            </a:extLst>
          </p:cNvPr>
          <p:cNvSpPr txBox="1"/>
          <p:nvPr/>
        </p:nvSpPr>
        <p:spPr>
          <a:xfrm>
            <a:off x="4187371" y="2425700"/>
            <a:ext cx="7001329" cy="3477875"/>
          </a:xfrm>
          <a:prstGeom prst="rect">
            <a:avLst/>
          </a:prstGeom>
          <a:noFill/>
        </p:spPr>
        <p:txBody>
          <a:bodyPr wrap="square" rtlCol="0">
            <a:spAutoFit/>
          </a:bodyPr>
          <a:lstStyle/>
          <a:p>
            <a:r>
              <a:rPr lang="en-US" sz="2000" dirty="0"/>
              <a:t>*As Barbara Mertz: author of </a:t>
            </a:r>
            <a:r>
              <a:rPr lang="en-US" sz="2000" i="1" dirty="0"/>
              <a:t>Temples, Tombs and Hieroglyphs, A Popular History of Ancient Egypt</a:t>
            </a:r>
            <a:r>
              <a:rPr lang="en-US" sz="2000" dirty="0"/>
              <a:t> and </a:t>
            </a:r>
            <a:r>
              <a:rPr lang="en-US" sz="2000" i="1" dirty="0"/>
              <a:t>Red Land, Black Land, Daily Life in Ancient Egypt</a:t>
            </a:r>
            <a:r>
              <a:rPr lang="en-US" sz="2000" dirty="0"/>
              <a:t>. </a:t>
            </a:r>
          </a:p>
          <a:p>
            <a:r>
              <a:rPr lang="en-US" sz="2000" dirty="0"/>
              <a:t>*As Barbara Michaels: </a:t>
            </a:r>
            <a:r>
              <a:rPr lang="en-US" sz="2000" dirty="0">
                <a:hlinkClick r:id="rId3"/>
              </a:rPr>
              <a:t>twenty- nine novels of suspense</a:t>
            </a:r>
            <a:r>
              <a:rPr lang="en-US" sz="2000" dirty="0"/>
              <a:t>. </a:t>
            </a:r>
          </a:p>
          <a:p>
            <a:r>
              <a:rPr lang="en-US" sz="2000" dirty="0"/>
              <a:t>*As Elizabeth Peters:  thirty-seven mystery-suspense novels, most set in Egypt and the Middle East. </a:t>
            </a:r>
          </a:p>
          <a:p>
            <a:r>
              <a:rPr lang="en-US" sz="2000" dirty="0"/>
              <a:t>*Mertz was named Grand Master at the inaugural Anthony Awards in 1986 and Grand Master by the Mystery Writers of America at the Edgar Awards in 1998. </a:t>
            </a:r>
          </a:p>
          <a:p>
            <a:r>
              <a:rPr lang="en-US" sz="2000" dirty="0"/>
              <a:t>*She lived in a historic farmhouse in Frederick, western Maryland until her death.</a:t>
            </a:r>
          </a:p>
        </p:txBody>
      </p:sp>
    </p:spTree>
    <p:extLst>
      <p:ext uri="{BB962C8B-B14F-4D97-AF65-F5344CB8AC3E}">
        <p14:creationId xmlns:p14="http://schemas.microsoft.com/office/powerpoint/2010/main" val="30763408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3D9B5-11DC-4809-9389-97965A7D56AA}"/>
              </a:ext>
            </a:extLst>
          </p:cNvPr>
          <p:cNvSpPr>
            <a:spLocks noGrp="1"/>
          </p:cNvSpPr>
          <p:nvPr>
            <p:ph type="title"/>
          </p:nvPr>
        </p:nvSpPr>
        <p:spPr/>
        <p:txBody>
          <a:bodyPr/>
          <a:lstStyle/>
          <a:p>
            <a:r>
              <a:rPr lang="en-US" dirty="0"/>
              <a:t>Winter Palace- Luxor</a:t>
            </a:r>
          </a:p>
        </p:txBody>
      </p:sp>
      <p:sp>
        <p:nvSpPr>
          <p:cNvPr id="3" name="Content Placeholder 2">
            <a:extLst>
              <a:ext uri="{FF2B5EF4-FFF2-40B4-BE49-F238E27FC236}">
                <a16:creationId xmlns:a16="http://schemas.microsoft.com/office/drawing/2014/main" id="{E3199AB3-DDC7-484F-8679-BC922B894335}"/>
              </a:ext>
            </a:extLst>
          </p:cNvPr>
          <p:cNvSpPr>
            <a:spLocks noGrp="1"/>
          </p:cNvSpPr>
          <p:nvPr>
            <p:ph idx="1"/>
          </p:nvPr>
        </p:nvSpPr>
        <p:spPr>
          <a:xfrm>
            <a:off x="1295401" y="2556932"/>
            <a:ext cx="3032758" cy="3318936"/>
          </a:xfrm>
        </p:spPr>
        <p:txBody>
          <a:bodyPr>
            <a:normAutofit fontScale="85000" lnSpcReduction="20000"/>
          </a:bodyPr>
          <a:lstStyle/>
          <a:p>
            <a:r>
              <a:rPr lang="en-US" dirty="0"/>
              <a:t>Set on the Nile near the historic center of Luxor, the Hotel Sofitel Winter Palace Luxor overlooks beautiful gardens and the distant Valley of the Kings. Steps away, discover Luxor Temple, Luxor Museum, Luxor market and the Karnak Temples. Luxor airport is 15 minutes away.</a:t>
            </a:r>
          </a:p>
        </p:txBody>
      </p:sp>
      <p:pic>
        <p:nvPicPr>
          <p:cNvPr id="6146" name="Picture 2" descr="http://maps.googleapis.com/maps/api/staticmap?lang=en&amp;size=1077x577&amp;channel=ach&amp;scale=2&amp;style=feature%3Apoi%7Cvisibility%3Aoff&amp;sensor=false&amp;markers=icon%3Ahttps%3A%2F%2Fwww.ahstatic.com%2Fimagerie%2Fcommun%2Fminilogo_SOF.gif%7C25.6965000000%2C32.6373700000&amp;client=gme-accorsa1&amp;signature=LtcVOct0PK_Uc8lFyZbr4t_-ZOw=">
            <a:extLst>
              <a:ext uri="{FF2B5EF4-FFF2-40B4-BE49-F238E27FC236}">
                <a16:creationId xmlns:a16="http://schemas.microsoft.com/office/drawing/2014/main" id="{65CA4EF7-B94A-4C0F-B684-E41C5EC965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8159" y="2192543"/>
            <a:ext cx="7183755" cy="404771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http://www.ahstatic.com/photos/1661_ho_03_p_1024x768.jpg">
            <a:extLst>
              <a:ext uri="{FF2B5EF4-FFF2-40B4-BE49-F238E27FC236}">
                <a16:creationId xmlns:a16="http://schemas.microsoft.com/office/drawing/2014/main" id="{464843EB-26A7-4651-9208-BC2CC121DE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961" y="3816987"/>
            <a:ext cx="979594" cy="734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27570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3D9B5-11DC-4809-9389-97965A7D56AA}"/>
              </a:ext>
            </a:extLst>
          </p:cNvPr>
          <p:cNvSpPr>
            <a:spLocks noGrp="1"/>
          </p:cNvSpPr>
          <p:nvPr>
            <p:ph type="title"/>
          </p:nvPr>
        </p:nvSpPr>
        <p:spPr/>
        <p:txBody>
          <a:bodyPr/>
          <a:lstStyle/>
          <a:p>
            <a:r>
              <a:rPr lang="en-US" dirty="0"/>
              <a:t>Winter Palace- Luxor</a:t>
            </a:r>
          </a:p>
        </p:txBody>
      </p:sp>
      <p:sp>
        <p:nvSpPr>
          <p:cNvPr id="3" name="Content Placeholder 2">
            <a:extLst>
              <a:ext uri="{FF2B5EF4-FFF2-40B4-BE49-F238E27FC236}">
                <a16:creationId xmlns:a16="http://schemas.microsoft.com/office/drawing/2014/main" id="{E3199AB3-DDC7-484F-8679-BC922B894335}"/>
              </a:ext>
            </a:extLst>
          </p:cNvPr>
          <p:cNvSpPr>
            <a:spLocks noGrp="1"/>
          </p:cNvSpPr>
          <p:nvPr>
            <p:ph idx="1"/>
          </p:nvPr>
        </p:nvSpPr>
        <p:spPr/>
        <p:txBody>
          <a:bodyPr>
            <a:normAutofit fontScale="92500" lnSpcReduction="10000"/>
          </a:bodyPr>
          <a:lstStyle/>
          <a:p>
            <a:r>
              <a:rPr lang="en-US" dirty="0"/>
              <a:t>The opulent Luxor hotel blends rich colonial design with the glory of Pharaonic times in this 19th-century palace. </a:t>
            </a:r>
          </a:p>
          <a:p>
            <a:r>
              <a:rPr lang="en-US" dirty="0"/>
              <a:t>Once a winter retreat for the Egyptian royal family, Agatha Christie wrote her famed 1937 novel Death on the Nile here.</a:t>
            </a:r>
          </a:p>
          <a:p>
            <a:r>
              <a:rPr lang="en-US" dirty="0"/>
              <a:t>Illustrious dignitaries - from presidents and politicians to artists and celebrities - have stayed in this Luxor hotel’s sumptuous suites overlooking the Valley of the Kings.</a:t>
            </a:r>
          </a:p>
          <a:p>
            <a:r>
              <a:rPr lang="en-US" dirty="0"/>
              <a:t>Archaeologist Howard Carter, discoverer of Tutankhamen's tomb, wandered the gardens of this sumptuous hotel in Luxor almost a century ago.</a:t>
            </a:r>
          </a:p>
          <a:p>
            <a:endParaRPr lang="en-US" dirty="0"/>
          </a:p>
        </p:txBody>
      </p:sp>
      <p:pic>
        <p:nvPicPr>
          <p:cNvPr id="12" name="Picture 6" descr="http://www.ahstatic.com/photos/1661_sl_03_p_1024x768.jpg">
            <a:extLst>
              <a:ext uri="{FF2B5EF4-FFF2-40B4-BE49-F238E27FC236}">
                <a16:creationId xmlns:a16="http://schemas.microsoft.com/office/drawing/2014/main" id="{98736050-DAD4-4675-BFED-F5AE0A9F96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1424" y="637618"/>
            <a:ext cx="2311403" cy="17335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www.ahstatic.com/photos/1661_ho_03_p_1024x768.jpg">
            <a:extLst>
              <a:ext uri="{FF2B5EF4-FFF2-40B4-BE49-F238E27FC236}">
                <a16:creationId xmlns:a16="http://schemas.microsoft.com/office/drawing/2014/main" id="{A575D059-DABB-450F-980E-63A1ED8CDD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173" y="637618"/>
            <a:ext cx="2311402" cy="1733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2262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3D9B5-11DC-4809-9389-97965A7D56AA}"/>
              </a:ext>
            </a:extLst>
          </p:cNvPr>
          <p:cNvSpPr>
            <a:spLocks noGrp="1"/>
          </p:cNvSpPr>
          <p:nvPr>
            <p:ph type="title"/>
          </p:nvPr>
        </p:nvSpPr>
        <p:spPr/>
        <p:txBody>
          <a:bodyPr/>
          <a:lstStyle/>
          <a:p>
            <a:r>
              <a:rPr lang="en-US" dirty="0"/>
              <a:t>Winter </a:t>
            </a:r>
            <a:r>
              <a:rPr lang="en-US"/>
              <a:t>Palace- Luxor</a:t>
            </a:r>
            <a:endParaRPr lang="en-US" dirty="0"/>
          </a:p>
        </p:txBody>
      </p:sp>
      <p:sp>
        <p:nvSpPr>
          <p:cNvPr id="3" name="Content Placeholder 2">
            <a:extLst>
              <a:ext uri="{FF2B5EF4-FFF2-40B4-BE49-F238E27FC236}">
                <a16:creationId xmlns:a16="http://schemas.microsoft.com/office/drawing/2014/main" id="{E3199AB3-DDC7-484F-8679-BC922B894335}"/>
              </a:ext>
            </a:extLst>
          </p:cNvPr>
          <p:cNvSpPr>
            <a:spLocks noGrp="1"/>
          </p:cNvSpPr>
          <p:nvPr>
            <p:ph idx="1"/>
          </p:nvPr>
        </p:nvSpPr>
        <p:spPr/>
        <p:txBody>
          <a:bodyPr/>
          <a:lstStyle/>
          <a:p>
            <a:endParaRPr lang="en-US" dirty="0"/>
          </a:p>
        </p:txBody>
      </p:sp>
      <p:pic>
        <p:nvPicPr>
          <p:cNvPr id="5124" name="Picture 4" descr="http://www.ahstatic.com/photos/1661_sm_01_p_1024x768.jpg">
            <a:extLst>
              <a:ext uri="{FF2B5EF4-FFF2-40B4-BE49-F238E27FC236}">
                <a16:creationId xmlns:a16="http://schemas.microsoft.com/office/drawing/2014/main" id="{04677676-51D4-4A60-B9DC-C1763E7FB3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8840" y="2444117"/>
            <a:ext cx="5600706" cy="3829050"/>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http://www.ahstatic.com/photos/1661_ro_00_p_1024x768.jpg">
            <a:extLst>
              <a:ext uri="{FF2B5EF4-FFF2-40B4-BE49-F238E27FC236}">
                <a16:creationId xmlns:a16="http://schemas.microsoft.com/office/drawing/2014/main" id="{04DFF5C9-98CE-4C70-9F91-F7AD017E92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52" y="2444115"/>
            <a:ext cx="5105400" cy="3829050"/>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descr="http://www.ahstatic.com/photos/1661_su_03_p_1024x768.jpg">
            <a:extLst>
              <a:ext uri="{FF2B5EF4-FFF2-40B4-BE49-F238E27FC236}">
                <a16:creationId xmlns:a16="http://schemas.microsoft.com/office/drawing/2014/main" id="{B7D217CF-0379-481A-B181-748090CC4D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5127" y="2015490"/>
            <a:ext cx="6248400" cy="4686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770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1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A9AA3A-8F89-4709-ABB1-FF11900A7A4C}"/>
              </a:ext>
            </a:extLst>
          </p:cNvPr>
          <p:cNvPicPr>
            <a:picLocks noChangeAspect="1"/>
          </p:cNvPicPr>
          <p:nvPr/>
        </p:nvPicPr>
        <p:blipFill>
          <a:blip r:embed="rId2"/>
          <a:stretch>
            <a:fillRect/>
          </a:stretch>
        </p:blipFill>
        <p:spPr>
          <a:xfrm>
            <a:off x="5242560" y="835549"/>
            <a:ext cx="5791200" cy="5186901"/>
          </a:xfrm>
          <a:prstGeom prst="rect">
            <a:avLst/>
          </a:prstGeom>
        </p:spPr>
      </p:pic>
      <p:sp>
        <p:nvSpPr>
          <p:cNvPr id="4" name="TextBox 3">
            <a:extLst>
              <a:ext uri="{FF2B5EF4-FFF2-40B4-BE49-F238E27FC236}">
                <a16:creationId xmlns:a16="http://schemas.microsoft.com/office/drawing/2014/main" id="{DF8A6860-358F-4582-B7D1-21AFFFD1C05B}"/>
              </a:ext>
            </a:extLst>
          </p:cNvPr>
          <p:cNvSpPr txBox="1"/>
          <p:nvPr/>
        </p:nvSpPr>
        <p:spPr>
          <a:xfrm>
            <a:off x="944880" y="1295400"/>
            <a:ext cx="4023360" cy="1323439"/>
          </a:xfrm>
          <a:prstGeom prst="rect">
            <a:avLst/>
          </a:prstGeom>
          <a:noFill/>
        </p:spPr>
        <p:txBody>
          <a:bodyPr wrap="square" rtlCol="0">
            <a:spAutoFit/>
          </a:bodyPr>
          <a:lstStyle/>
          <a:p>
            <a:pPr algn="ctr"/>
            <a:r>
              <a:rPr lang="en-US" sz="4000" dirty="0"/>
              <a:t>Exploring the sites</a:t>
            </a:r>
          </a:p>
          <a:p>
            <a:pPr algn="ctr"/>
            <a:r>
              <a:rPr lang="en-US" sz="4000" dirty="0"/>
              <a:t>Around Luxor</a:t>
            </a:r>
          </a:p>
        </p:txBody>
      </p:sp>
    </p:spTree>
    <p:extLst>
      <p:ext uri="{BB962C8B-B14F-4D97-AF65-F5344CB8AC3E}">
        <p14:creationId xmlns:p14="http://schemas.microsoft.com/office/powerpoint/2010/main" val="94697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Pylons and obelisk Luxor temple.JPG">
            <a:extLst>
              <a:ext uri="{FF2B5EF4-FFF2-40B4-BE49-F238E27FC236}">
                <a16:creationId xmlns:a16="http://schemas.microsoft.com/office/drawing/2014/main" id="{71F651CB-86C8-4C7D-8AEA-F5876FAE55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8" y="0"/>
            <a:ext cx="1208246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C959BA0-8BAC-49CF-9E35-A8346073D234}"/>
              </a:ext>
            </a:extLst>
          </p:cNvPr>
          <p:cNvSpPr>
            <a:spLocks noGrp="1"/>
          </p:cNvSpPr>
          <p:nvPr>
            <p:ph type="title"/>
          </p:nvPr>
        </p:nvSpPr>
        <p:spPr>
          <a:xfrm>
            <a:off x="960122" y="-285175"/>
            <a:ext cx="9601196" cy="1303867"/>
          </a:xfrm>
        </p:spPr>
        <p:txBody>
          <a:bodyPr/>
          <a:lstStyle/>
          <a:p>
            <a:r>
              <a:rPr lang="en-US" dirty="0"/>
              <a:t>Luxor Temple</a:t>
            </a:r>
          </a:p>
        </p:txBody>
      </p:sp>
    </p:spTree>
    <p:extLst>
      <p:ext uri="{BB962C8B-B14F-4D97-AF65-F5344CB8AC3E}">
        <p14:creationId xmlns:p14="http://schemas.microsoft.com/office/powerpoint/2010/main" val="3293810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263E1-C7AF-4695-9F90-E5D30FB28F14}"/>
              </a:ext>
            </a:extLst>
          </p:cNvPr>
          <p:cNvSpPr>
            <a:spLocks noGrp="1"/>
          </p:cNvSpPr>
          <p:nvPr>
            <p:ph type="title"/>
          </p:nvPr>
        </p:nvSpPr>
        <p:spPr/>
        <p:txBody>
          <a:bodyPr/>
          <a:lstStyle/>
          <a:p>
            <a:r>
              <a:rPr lang="en-US" dirty="0"/>
              <a:t>Luxor Temple</a:t>
            </a:r>
          </a:p>
        </p:txBody>
      </p:sp>
      <p:sp>
        <p:nvSpPr>
          <p:cNvPr id="3" name="Content Placeholder 2">
            <a:extLst>
              <a:ext uri="{FF2B5EF4-FFF2-40B4-BE49-F238E27FC236}">
                <a16:creationId xmlns:a16="http://schemas.microsoft.com/office/drawing/2014/main" id="{BFBAEF90-1297-4AE3-ACCD-589DB4552FF8}"/>
              </a:ext>
            </a:extLst>
          </p:cNvPr>
          <p:cNvSpPr>
            <a:spLocks noGrp="1"/>
          </p:cNvSpPr>
          <p:nvPr>
            <p:ph idx="1"/>
          </p:nvPr>
        </p:nvSpPr>
        <p:spPr>
          <a:xfrm>
            <a:off x="1295400" y="2556932"/>
            <a:ext cx="9768839" cy="3318936"/>
          </a:xfrm>
        </p:spPr>
        <p:txBody>
          <a:bodyPr>
            <a:normAutofit/>
          </a:bodyPr>
          <a:lstStyle/>
          <a:p>
            <a:r>
              <a:rPr lang="en-US" dirty="0"/>
              <a:t>One of the best preserved of all of the ancient monuments- large amounts of the structure, statuary and relief carvings still intact </a:t>
            </a:r>
          </a:p>
          <a:p>
            <a:r>
              <a:rPr lang="en-US" dirty="0"/>
              <a:t>Amenhotep III constructed the temple during his New Kingdom reign, which lasted from 1390 to 1352 BCE. </a:t>
            </a:r>
          </a:p>
          <a:p>
            <a:r>
              <a:rPr lang="en-US" dirty="0"/>
              <a:t>In its current form, however, the temple appears to be one of the many projects that Ramesses II (1279-1213 BCE), commissioned during his long reign. The statuary and carvings that decorate the temple today mainly feature Ramesses II.</a:t>
            </a:r>
          </a:p>
        </p:txBody>
      </p:sp>
    </p:spTree>
    <p:extLst>
      <p:ext uri="{BB962C8B-B14F-4D97-AF65-F5344CB8AC3E}">
        <p14:creationId xmlns:p14="http://schemas.microsoft.com/office/powerpoint/2010/main" val="18215248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263E1-C7AF-4695-9F90-E5D30FB28F14}"/>
              </a:ext>
            </a:extLst>
          </p:cNvPr>
          <p:cNvSpPr>
            <a:spLocks noGrp="1"/>
          </p:cNvSpPr>
          <p:nvPr>
            <p:ph type="title"/>
          </p:nvPr>
        </p:nvSpPr>
        <p:spPr/>
        <p:txBody>
          <a:bodyPr>
            <a:normAutofit fontScale="90000"/>
          </a:bodyPr>
          <a:lstStyle/>
          <a:p>
            <a:r>
              <a:rPr lang="en-US" dirty="0"/>
              <a:t>Luxor Temple</a:t>
            </a:r>
            <a:br>
              <a:rPr lang="en-US" dirty="0"/>
            </a:br>
            <a:r>
              <a:rPr lang="en-US" sz="2000" dirty="0">
                <a:hlinkClick r:id="rId2"/>
              </a:rPr>
              <a:t>https://www.youtube.com/watch?time_continue=3&amp;v=S67pK45JHYg</a:t>
            </a:r>
            <a:br>
              <a:rPr lang="en-US" sz="2000" dirty="0"/>
            </a:br>
            <a:r>
              <a:rPr lang="en-US" sz="2000" dirty="0">
                <a:hlinkClick r:id="rId3"/>
              </a:rPr>
              <a:t>https://www.youtube.com/watch?v=xV2jdEz28ww</a:t>
            </a:r>
            <a:br>
              <a:rPr lang="en-US" sz="2000" dirty="0"/>
            </a:br>
            <a:r>
              <a:rPr lang="en-US" sz="2200" dirty="0"/>
              <a:t>https://discoveringegypt.com/luxor-temple/</a:t>
            </a:r>
            <a:br>
              <a:rPr lang="en-US" dirty="0"/>
            </a:br>
            <a:endParaRPr lang="en-US" dirty="0"/>
          </a:p>
        </p:txBody>
      </p:sp>
      <p:sp>
        <p:nvSpPr>
          <p:cNvPr id="3" name="Content Placeholder 2">
            <a:extLst>
              <a:ext uri="{FF2B5EF4-FFF2-40B4-BE49-F238E27FC236}">
                <a16:creationId xmlns:a16="http://schemas.microsoft.com/office/drawing/2014/main" id="{BFBAEF90-1297-4AE3-ACCD-589DB4552FF8}"/>
              </a:ext>
            </a:extLst>
          </p:cNvPr>
          <p:cNvSpPr>
            <a:spLocks noGrp="1"/>
          </p:cNvSpPr>
          <p:nvPr>
            <p:ph idx="1"/>
          </p:nvPr>
        </p:nvSpPr>
        <p:spPr/>
        <p:txBody>
          <a:bodyPr>
            <a:normAutofit fontScale="62500" lnSpcReduction="20000"/>
          </a:bodyPr>
          <a:lstStyle/>
          <a:p>
            <a:r>
              <a:rPr lang="en-US" dirty="0"/>
              <a:t>The temple has been in almost continuous use as a place of worship right up to the present day. During the Christian era, the temple’s hypostyle hall was converted into a Christian church, and the remains of another Coptic church can be seen to the west. Then for thousands of years, the temple was buried beneath the streets and houses of Luxor. Eventually the mosque of Sufi Shaykh Yusuf Abu al-</a:t>
            </a:r>
            <a:r>
              <a:rPr lang="en-US" dirty="0" err="1"/>
              <a:t>Hajjaj</a:t>
            </a:r>
            <a:r>
              <a:rPr lang="en-US" dirty="0"/>
              <a:t> was built over it. This mosque was carefully preserved when the temple was uncovered and forms an integral part of the site today. </a:t>
            </a:r>
          </a:p>
          <a:p>
            <a:r>
              <a:rPr lang="en-US" dirty="0"/>
              <a:t>In ancient times an avenue of sphinxes ran the entire 3 kilometers to connect the temple to Karnak. This avenue is currently under excavation, but the section nearest to Luxor Temple has already been restored.</a:t>
            </a:r>
          </a:p>
          <a:p>
            <a:r>
              <a:rPr lang="en-US" dirty="0"/>
              <a:t>Its location in the heart of Luxor makes Luxor Temple a very easy site to visit at almost any time of the day. Even when it is not open to visitors, the temple is visible during a stroll down the Nile corniche or through downtown Luxor. We recommend visiting the temple around sunset. The complex is beautifully lit in order to highlight the relief carvings as the light wanes and the columns are emblazoned against the evening sky. This makes for an incredible photo opportunity.</a:t>
            </a:r>
          </a:p>
          <a:p>
            <a:r>
              <a:rPr lang="en-US" dirty="0"/>
              <a:t>Photo Gallery </a:t>
            </a:r>
            <a:r>
              <a:rPr lang="en-US" dirty="0">
                <a:hlinkClick r:id="rId4"/>
              </a:rPr>
              <a:t>https://www.memphistours.com/Egypt/Egypt-Wikis/Luxor-Attractions/wiki/Luxor-Temple#prettyPhoto</a:t>
            </a:r>
            <a:endParaRPr lang="en-US" dirty="0"/>
          </a:p>
          <a:p>
            <a:endParaRPr lang="en-US" dirty="0"/>
          </a:p>
        </p:txBody>
      </p:sp>
    </p:spTree>
    <p:extLst>
      <p:ext uri="{BB962C8B-B14F-4D97-AF65-F5344CB8AC3E}">
        <p14:creationId xmlns:p14="http://schemas.microsoft.com/office/powerpoint/2010/main" val="1516121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263E1-C7AF-4695-9F90-E5D30FB28F14}"/>
              </a:ext>
            </a:extLst>
          </p:cNvPr>
          <p:cNvSpPr>
            <a:spLocks noGrp="1"/>
          </p:cNvSpPr>
          <p:nvPr>
            <p:ph type="title"/>
          </p:nvPr>
        </p:nvSpPr>
        <p:spPr>
          <a:xfrm>
            <a:off x="1706879" y="684952"/>
            <a:ext cx="8473437" cy="594359"/>
          </a:xfrm>
        </p:spPr>
        <p:txBody>
          <a:bodyPr>
            <a:normAutofit fontScale="90000"/>
          </a:bodyPr>
          <a:lstStyle/>
          <a:p>
            <a:r>
              <a:rPr lang="en-US" dirty="0"/>
              <a:t>Luxor Temple</a:t>
            </a:r>
          </a:p>
        </p:txBody>
      </p:sp>
      <p:sp>
        <p:nvSpPr>
          <p:cNvPr id="3" name="Content Placeholder 2">
            <a:extLst>
              <a:ext uri="{FF2B5EF4-FFF2-40B4-BE49-F238E27FC236}">
                <a16:creationId xmlns:a16="http://schemas.microsoft.com/office/drawing/2014/main" id="{BFBAEF90-1297-4AE3-ACCD-589DB4552FF8}"/>
              </a:ext>
            </a:extLst>
          </p:cNvPr>
          <p:cNvSpPr>
            <a:spLocks noGrp="1"/>
          </p:cNvSpPr>
          <p:nvPr>
            <p:ph idx="1"/>
          </p:nvPr>
        </p:nvSpPr>
        <p:spPr>
          <a:xfrm>
            <a:off x="1295401" y="1752600"/>
            <a:ext cx="9601196" cy="4123268"/>
          </a:xfrm>
        </p:spPr>
        <p:txBody>
          <a:bodyPr>
            <a:normAutofit fontScale="92500" lnSpcReduction="20000"/>
          </a:bodyPr>
          <a:lstStyle/>
          <a:p>
            <a:r>
              <a:rPr lang="en-US" dirty="0"/>
              <a:t>Luxor temple was built with sandstone from the Gebel el-</a:t>
            </a:r>
            <a:r>
              <a:rPr lang="en-US" dirty="0" err="1"/>
              <a:t>Silsila</a:t>
            </a:r>
            <a:r>
              <a:rPr lang="en-US" dirty="0"/>
              <a:t> area, which is located in South-Western Egypt. This sandstone is referred to as Nubian Sandstone.</a:t>
            </a:r>
            <a:r>
              <a:rPr lang="en-US" baseline="30000" dirty="0"/>
              <a:t> </a:t>
            </a:r>
            <a:r>
              <a:rPr lang="en-US" dirty="0"/>
              <a:t>This sandstone was used for the construction for monuments in Upper Egypt as well as in the course of past and current restoration works.</a:t>
            </a:r>
          </a:p>
          <a:p>
            <a:r>
              <a:rPr lang="en-US" dirty="0"/>
              <a:t>Like other Egyptian structures a common technique used was symbolism, or illusionism. For example, to the Egyptian, a sanctuary shaped like an Anubis Jackal was really Anubis. At the Luxor temple, the two obelisks (the smaller one closer to the west is now at the Place de la Concorde in Paris) flanking the entrance were not the same height, but they created the illusion that they were. With the layout of the temple they appear to be of equal height, but using illusionism, it enhances the relative distances hence making them look the same size to the wall behind it. Symbolically, it is a visual and spatial effect to emphasize the heights and distance from the wall, enhancing the already existing pathway.</a:t>
            </a:r>
            <a:r>
              <a:rPr lang="en-US" baseline="30000" dirty="0">
                <a:hlinkClick r:id="rId2"/>
              </a:rPr>
              <a:t>[</a:t>
            </a:r>
            <a:endParaRPr lang="en-US" dirty="0"/>
          </a:p>
        </p:txBody>
      </p:sp>
    </p:spTree>
    <p:extLst>
      <p:ext uri="{BB962C8B-B14F-4D97-AF65-F5344CB8AC3E}">
        <p14:creationId xmlns:p14="http://schemas.microsoft.com/office/powerpoint/2010/main" val="33813740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The Luxor Obelisk on the Place de la Concorde, Paris.">
            <a:extLst>
              <a:ext uri="{FF2B5EF4-FFF2-40B4-BE49-F238E27FC236}">
                <a16:creationId xmlns:a16="http://schemas.microsoft.com/office/drawing/2014/main" id="{FED66A53-705A-4A97-931E-D553602192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5065" y="1223963"/>
            <a:ext cx="5238750" cy="349567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E1A7EFF-4D8D-49A9-AA6D-46D0153EF4EB}"/>
              </a:ext>
            </a:extLst>
          </p:cNvPr>
          <p:cNvSpPr txBox="1"/>
          <p:nvPr/>
        </p:nvSpPr>
        <p:spPr>
          <a:xfrm>
            <a:off x="6156960" y="5045393"/>
            <a:ext cx="5394960" cy="646331"/>
          </a:xfrm>
          <a:prstGeom prst="rect">
            <a:avLst/>
          </a:prstGeom>
          <a:noFill/>
        </p:spPr>
        <p:txBody>
          <a:bodyPr wrap="square" rtlCol="0">
            <a:spAutoFit/>
          </a:bodyPr>
          <a:lstStyle/>
          <a:p>
            <a:r>
              <a:rPr lang="en-US" dirty="0"/>
              <a:t>The </a:t>
            </a:r>
            <a:r>
              <a:rPr lang="en-US" u="sng" dirty="0" err="1"/>
              <a:t>obelisque</a:t>
            </a:r>
            <a:r>
              <a:rPr lang="en-US" dirty="0"/>
              <a:t>, Place de la Concorde, Paris, originally constructed ca.1300 </a:t>
            </a:r>
            <a:r>
              <a:rPr lang="en-US" cap="small" dirty="0" err="1"/>
              <a:t>bce</a:t>
            </a:r>
            <a:r>
              <a:rPr lang="en-US" dirty="0"/>
              <a:t>, is 74.9 feet in height. </a:t>
            </a:r>
          </a:p>
        </p:txBody>
      </p:sp>
      <p:pic>
        <p:nvPicPr>
          <p:cNvPr id="4" name="Picture 4" descr="Pylons and obelisk Luxor temple.JPG">
            <a:extLst>
              <a:ext uri="{FF2B5EF4-FFF2-40B4-BE49-F238E27FC236}">
                <a16:creationId xmlns:a16="http://schemas.microsoft.com/office/drawing/2014/main" id="{BD06E586-7221-4E43-8A76-669614181A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698" y="1549718"/>
            <a:ext cx="5584782" cy="3169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5057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98621-FF0E-4935-AB4D-D8DE087F59D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DFA55AD-2BBB-4130-B047-12CBF796D669}"/>
              </a:ext>
            </a:extLst>
          </p:cNvPr>
          <p:cNvSpPr>
            <a:spLocks noGrp="1"/>
          </p:cNvSpPr>
          <p:nvPr>
            <p:ph idx="1"/>
          </p:nvPr>
        </p:nvSpPr>
        <p:spPr/>
        <p:txBody>
          <a:bodyPr/>
          <a:lstStyle/>
          <a:p>
            <a:endParaRPr lang="en-US" dirty="0"/>
          </a:p>
        </p:txBody>
      </p:sp>
      <p:pic>
        <p:nvPicPr>
          <p:cNvPr id="10242" name="Picture 2" descr="https://upload.wikimedia.org/wikipedia/commons/thumb/8/8b/Entrance_to_Luxor_Temple%2C_Egypt.JPG/1280px-Entrance_to_Luxor_Temple%2C_Egypt.JPG">
            <a:extLst>
              <a:ext uri="{FF2B5EF4-FFF2-40B4-BE49-F238E27FC236}">
                <a16:creationId xmlns:a16="http://schemas.microsoft.com/office/drawing/2014/main" id="{052CE3B2-0EE8-46EC-91ED-3075FB4D5A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1833" y="602758"/>
            <a:ext cx="8482651" cy="5652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24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5C89B-FBDB-4F53-B8FC-1F754D506CB8}"/>
              </a:ext>
            </a:extLst>
          </p:cNvPr>
          <p:cNvSpPr>
            <a:spLocks noGrp="1"/>
          </p:cNvSpPr>
          <p:nvPr>
            <p:ph type="title"/>
          </p:nvPr>
        </p:nvSpPr>
        <p:spPr/>
        <p:txBody>
          <a:bodyPr/>
          <a:lstStyle/>
          <a:p>
            <a:r>
              <a:rPr lang="en-US" dirty="0"/>
              <a:t>Something to Ponder</a:t>
            </a:r>
          </a:p>
        </p:txBody>
      </p:sp>
      <p:sp>
        <p:nvSpPr>
          <p:cNvPr id="3" name="Content Placeholder 2">
            <a:extLst>
              <a:ext uri="{FF2B5EF4-FFF2-40B4-BE49-F238E27FC236}">
                <a16:creationId xmlns:a16="http://schemas.microsoft.com/office/drawing/2014/main" id="{F566E2A6-C57A-491A-8FC4-9AD07DF3F2B2}"/>
              </a:ext>
            </a:extLst>
          </p:cNvPr>
          <p:cNvSpPr>
            <a:spLocks noGrp="1"/>
          </p:cNvSpPr>
          <p:nvPr>
            <p:ph idx="1"/>
          </p:nvPr>
        </p:nvSpPr>
        <p:spPr/>
        <p:txBody>
          <a:bodyPr>
            <a:normAutofit fontScale="92500" lnSpcReduction="20000"/>
          </a:bodyPr>
          <a:lstStyle/>
          <a:p>
            <a:r>
              <a:rPr lang="en-US" dirty="0"/>
              <a:t>“Who are we really? Combinations of common chemicals that perform mechanical actions for a few years before crumbling back into the original components? Fresh new souls, drawn at random for some celestial cupboard where God keeps an unending supply?</a:t>
            </a:r>
            <a:br>
              <a:rPr lang="en-US" dirty="0"/>
            </a:br>
            <a:br>
              <a:rPr lang="en-US" dirty="0"/>
            </a:br>
            <a:r>
              <a:rPr lang="en-US" dirty="0"/>
              <a:t>Or the same soul, immortal and eternal, refurbished and reused through endless lives, by that thrifty Housekeeper? In Her wisdom and benevolence She wipes off the memory slates, as part of the cleaning process, because if we could remember all the things we have experienced in earlier lives, we might object to risking it again.” </a:t>
            </a:r>
            <a:br>
              <a:rPr lang="en-US" dirty="0"/>
            </a:br>
            <a:r>
              <a:rPr lang="en-US" dirty="0"/>
              <a:t>― </a:t>
            </a:r>
            <a:r>
              <a:rPr lang="en-US" b="1" dirty="0"/>
              <a:t>Barbara Michaels</a:t>
            </a:r>
            <a:r>
              <a:rPr lang="en-US" dirty="0"/>
              <a:t>, </a:t>
            </a:r>
            <a:r>
              <a:rPr lang="en-US" b="1" i="1" dirty="0"/>
              <a:t>The Sea King's Daughter</a:t>
            </a:r>
            <a:endParaRPr lang="en-US" i="1" dirty="0"/>
          </a:p>
        </p:txBody>
      </p:sp>
      <p:pic>
        <p:nvPicPr>
          <p:cNvPr id="39938" name="Picture 2" descr="Image result for soul">
            <a:extLst>
              <a:ext uri="{FF2B5EF4-FFF2-40B4-BE49-F238E27FC236}">
                <a16:creationId xmlns:a16="http://schemas.microsoft.com/office/drawing/2014/main" id="{8206E690-2EA8-4283-8BDC-D08D2DC170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428" t="27222" r="22239" b="12407"/>
          <a:stretch/>
        </p:blipFill>
        <p:spPr bwMode="auto">
          <a:xfrm rot="1432281">
            <a:off x="9994900" y="453738"/>
            <a:ext cx="1587500" cy="1861600"/>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soul">
            <a:extLst>
              <a:ext uri="{FF2B5EF4-FFF2-40B4-BE49-F238E27FC236}">
                <a16:creationId xmlns:a16="http://schemas.microsoft.com/office/drawing/2014/main" id="{91B13ECA-0BA6-41DC-AAEE-EB248381331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333" t="10000" r="15333" b="11025"/>
          <a:stretch/>
        </p:blipFill>
        <p:spPr bwMode="auto">
          <a:xfrm rot="20306200">
            <a:off x="415730" y="504398"/>
            <a:ext cx="2337185" cy="1681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1711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0-#ppt_w/2"/>
                                          </p:val>
                                        </p:tav>
                                        <p:tav tm="100000">
                                          <p:val>
                                            <p:strVal val="#ppt_x"/>
                                          </p:val>
                                        </p:tav>
                                      </p:tavLst>
                                    </p:anim>
                                    <p:anim calcmode="lin" valueType="num">
                                      <p:cBhvr additive="base">
                                        <p:cTn id="8" dur="500" fill="hold"/>
                                        <p:tgtEl>
                                          <p:spTgt spid="39940"/>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9938"/>
                                        </p:tgtEl>
                                        <p:attrNameLst>
                                          <p:attrName>style.visibility</p:attrName>
                                        </p:attrNameLst>
                                      </p:cBhvr>
                                      <p:to>
                                        <p:strVal val="visible"/>
                                      </p:to>
                                    </p:set>
                                    <p:anim calcmode="lin" valueType="num">
                                      <p:cBhvr additive="base">
                                        <p:cTn id="11" dur="500" fill="hold"/>
                                        <p:tgtEl>
                                          <p:spTgt spid="39938"/>
                                        </p:tgtEl>
                                        <p:attrNameLst>
                                          <p:attrName>ppt_x</p:attrName>
                                        </p:attrNameLst>
                                      </p:cBhvr>
                                      <p:tavLst>
                                        <p:tav tm="0">
                                          <p:val>
                                            <p:strVal val="1+#ppt_w/2"/>
                                          </p:val>
                                        </p:tav>
                                        <p:tav tm="100000">
                                          <p:val>
                                            <p:strVal val="#ppt_x"/>
                                          </p:val>
                                        </p:tav>
                                      </p:tavLst>
                                    </p:anim>
                                    <p:anim calcmode="lin" valueType="num">
                                      <p:cBhvr additive="base">
                                        <p:cTn id="12" dur="500" fill="hold"/>
                                        <p:tgtEl>
                                          <p:spTgt spid="39938"/>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8" presetClass="emph" presetSubtype="0" fill="hold" nodeType="afterEffect">
                                  <p:stCondLst>
                                    <p:cond delay="0"/>
                                  </p:stCondLst>
                                  <p:childTnLst>
                                    <p:animRot by="21600000">
                                      <p:cBhvr>
                                        <p:cTn id="15" dur="2000" fill="hold"/>
                                        <p:tgtEl>
                                          <p:spTgt spid="39940"/>
                                        </p:tgtEl>
                                        <p:attrNameLst>
                                          <p:attrName>r</p:attrName>
                                        </p:attrNameLst>
                                      </p:cBhvr>
                                    </p:animRot>
                                  </p:childTnLst>
                                </p:cTn>
                              </p:par>
                              <p:par>
                                <p:cTn id="16" presetID="8" presetClass="emph" presetSubtype="0" fill="hold" nodeType="withEffect">
                                  <p:stCondLst>
                                    <p:cond delay="0"/>
                                  </p:stCondLst>
                                  <p:childTnLst>
                                    <p:animRot by="-21600000">
                                      <p:cBhvr>
                                        <p:cTn id="17" dur="2000" fill="hold"/>
                                        <p:tgtEl>
                                          <p:spTgt spid="399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age result for luxor temple">
            <a:extLst>
              <a:ext uri="{FF2B5EF4-FFF2-40B4-BE49-F238E27FC236}">
                <a16:creationId xmlns:a16="http://schemas.microsoft.com/office/drawing/2014/main" id="{30A11F13-566E-4FE0-8D86-4814ECB181F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6826"/>
          <a:stretch/>
        </p:blipFill>
        <p:spPr bwMode="auto">
          <a:xfrm>
            <a:off x="885825" y="952500"/>
            <a:ext cx="10759448" cy="5234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73057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D2502-5584-4AE9-809B-B802F5B87482}"/>
              </a:ext>
            </a:extLst>
          </p:cNvPr>
          <p:cNvSpPr>
            <a:spLocks noGrp="1"/>
          </p:cNvSpPr>
          <p:nvPr>
            <p:ph type="title"/>
          </p:nvPr>
        </p:nvSpPr>
        <p:spPr/>
        <p:txBody>
          <a:bodyPr/>
          <a:lstStyle/>
          <a:p>
            <a:r>
              <a:rPr lang="en-US" dirty="0"/>
              <a:t>Also on the East Bank of the Nile: Karnak</a:t>
            </a:r>
          </a:p>
        </p:txBody>
      </p:sp>
      <p:sp>
        <p:nvSpPr>
          <p:cNvPr id="3" name="Content Placeholder 2">
            <a:extLst>
              <a:ext uri="{FF2B5EF4-FFF2-40B4-BE49-F238E27FC236}">
                <a16:creationId xmlns:a16="http://schemas.microsoft.com/office/drawing/2014/main" id="{3BE4A627-4A2F-467A-BA32-8E318BECB3C3}"/>
              </a:ext>
            </a:extLst>
          </p:cNvPr>
          <p:cNvSpPr>
            <a:spLocks noGrp="1"/>
          </p:cNvSpPr>
          <p:nvPr>
            <p:ph idx="1"/>
          </p:nvPr>
        </p:nvSpPr>
        <p:spPr/>
        <p:txBody>
          <a:bodyPr>
            <a:normAutofit fontScale="77500" lnSpcReduction="20000"/>
          </a:bodyPr>
          <a:lstStyle/>
          <a:p>
            <a:r>
              <a:rPr lang="en-US" dirty="0"/>
              <a:t>The complex is a vast open-air museum, and the second</a:t>
            </a:r>
            <a:r>
              <a:rPr lang="en-US" baseline="30000" dirty="0"/>
              <a:t> </a:t>
            </a:r>
            <a:r>
              <a:rPr lang="en-US" dirty="0"/>
              <a:t>largest ancient religious site in the world, after the Angkor Wat Temple of Cambodia. </a:t>
            </a:r>
          </a:p>
          <a:p>
            <a:r>
              <a:rPr lang="en-US" dirty="0"/>
              <a:t>It consists of four main parts, of which only the largest is currently open to the general public. </a:t>
            </a:r>
          </a:p>
          <a:p>
            <a:r>
              <a:rPr lang="en-US" dirty="0"/>
              <a:t>The Precinct of </a:t>
            </a:r>
            <a:r>
              <a:rPr lang="en-US" dirty="0" err="1"/>
              <a:t>Amun</a:t>
            </a:r>
            <a:r>
              <a:rPr lang="en-US" dirty="0"/>
              <a:t>-Ra is the only part of the complex most visitors see. </a:t>
            </a:r>
          </a:p>
          <a:p>
            <a:r>
              <a:rPr lang="en-US" dirty="0" err="1"/>
              <a:t>Amun</a:t>
            </a:r>
            <a:r>
              <a:rPr lang="en-US" dirty="0"/>
              <a:t> was one of the most powerful gods in ancient Egypt. At the height of </a:t>
            </a:r>
            <a:r>
              <a:rPr lang="en-US" b="1" dirty="0"/>
              <a:t>Egyptian </a:t>
            </a:r>
            <a:r>
              <a:rPr lang="en-US" dirty="0"/>
              <a:t>civilization, he was called the '</a:t>
            </a:r>
            <a:r>
              <a:rPr lang="en-US" b="1" dirty="0"/>
              <a:t>King of the Gods</a:t>
            </a:r>
            <a:r>
              <a:rPr lang="en-US" dirty="0"/>
              <a:t>'. </a:t>
            </a:r>
            <a:r>
              <a:rPr lang="en-US" dirty="0" err="1"/>
              <a:t>Amun</a:t>
            </a:r>
            <a:r>
              <a:rPr lang="en-US" dirty="0"/>
              <a:t> was important throughout the history of ancient Egypt. However, when </a:t>
            </a:r>
            <a:r>
              <a:rPr lang="en-US" dirty="0" err="1"/>
              <a:t>Amun</a:t>
            </a:r>
            <a:r>
              <a:rPr lang="en-US" dirty="0"/>
              <a:t> was combined with the sun god Ra he was even more powerful. </a:t>
            </a:r>
          </a:p>
          <a:p>
            <a:r>
              <a:rPr lang="en-US" dirty="0"/>
              <a:t>The three other parts, the Precinct of </a:t>
            </a:r>
            <a:r>
              <a:rPr lang="en-US" dirty="0" err="1"/>
              <a:t>Mut</a:t>
            </a:r>
            <a:r>
              <a:rPr lang="en-US" dirty="0"/>
              <a:t>, the Precinct of </a:t>
            </a:r>
            <a:r>
              <a:rPr lang="en-US" dirty="0" err="1"/>
              <a:t>Montu</a:t>
            </a:r>
            <a:r>
              <a:rPr lang="en-US" dirty="0"/>
              <a:t>, and the dismantled Temple of Amenhotep IV, are closed to the public. </a:t>
            </a:r>
          </a:p>
        </p:txBody>
      </p:sp>
      <p:pic>
        <p:nvPicPr>
          <p:cNvPr id="44034" name="Picture 2" descr="Image result">
            <a:extLst>
              <a:ext uri="{FF2B5EF4-FFF2-40B4-BE49-F238E27FC236}">
                <a16:creationId xmlns:a16="http://schemas.microsoft.com/office/drawing/2014/main" id="{777DC677-C682-46C1-AC10-AA81B7E1A8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40261" y="4080932"/>
            <a:ext cx="870713" cy="1909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07915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D2502-5584-4AE9-809B-B802F5B87482}"/>
              </a:ext>
            </a:extLst>
          </p:cNvPr>
          <p:cNvSpPr>
            <a:spLocks noGrp="1"/>
          </p:cNvSpPr>
          <p:nvPr>
            <p:ph type="title"/>
          </p:nvPr>
        </p:nvSpPr>
        <p:spPr/>
        <p:txBody>
          <a:bodyPr/>
          <a:lstStyle/>
          <a:p>
            <a:r>
              <a:rPr lang="en-US" dirty="0"/>
              <a:t>Also on the East Bank of the Nile: Karnak</a:t>
            </a:r>
          </a:p>
        </p:txBody>
      </p:sp>
      <p:sp>
        <p:nvSpPr>
          <p:cNvPr id="3" name="Content Placeholder 2">
            <a:extLst>
              <a:ext uri="{FF2B5EF4-FFF2-40B4-BE49-F238E27FC236}">
                <a16:creationId xmlns:a16="http://schemas.microsoft.com/office/drawing/2014/main" id="{3BE4A627-4A2F-467A-BA32-8E318BECB3C3}"/>
              </a:ext>
            </a:extLst>
          </p:cNvPr>
          <p:cNvSpPr>
            <a:spLocks noGrp="1"/>
          </p:cNvSpPr>
          <p:nvPr>
            <p:ph idx="1"/>
          </p:nvPr>
        </p:nvSpPr>
        <p:spPr>
          <a:xfrm>
            <a:off x="1295401" y="2556932"/>
            <a:ext cx="9601196" cy="3539068"/>
          </a:xfrm>
        </p:spPr>
        <p:txBody>
          <a:bodyPr>
            <a:normAutofit fontScale="85000" lnSpcReduction="10000"/>
          </a:bodyPr>
          <a:lstStyle/>
          <a:p>
            <a:r>
              <a:rPr lang="en-US" dirty="0"/>
              <a:t>The key difference between Karnak and most of the other temples and sites in Egypt is the length of time over which it was developed and used. </a:t>
            </a:r>
          </a:p>
          <a:p>
            <a:r>
              <a:rPr lang="en-US" dirty="0"/>
              <a:t>Construction of temples started in the Middle Kingdom and continued through to Ptolemaic times. Approximately thirty pharaohs contributed to the buildings, enabling it to reach a size, complexity, and diversity not seen elsewhere. </a:t>
            </a:r>
          </a:p>
          <a:p>
            <a:r>
              <a:rPr lang="en-US" dirty="0"/>
              <a:t>Few of the individual features of Karnak are unique, but the size and number of features are overwhelming. The deities represented range from some of the earliest worshiped to those worshiped much later in the history of the Ancient Egyptian culture. </a:t>
            </a:r>
          </a:p>
          <a:p>
            <a:r>
              <a:rPr lang="en-US" dirty="0"/>
              <a:t>Although destroyed, it also contained an early temple built by Amenhotep IV (Akhenaten), the pharaoh who later would celebrate a near monotheistic religion he established-that prompted him to move his court and religious center away from Thebes. </a:t>
            </a:r>
          </a:p>
        </p:txBody>
      </p:sp>
    </p:spTree>
    <p:extLst>
      <p:ext uri="{BB962C8B-B14F-4D97-AF65-F5344CB8AC3E}">
        <p14:creationId xmlns:p14="http://schemas.microsoft.com/office/powerpoint/2010/main" val="29822361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D2502-5584-4AE9-809B-B802F5B87482}"/>
              </a:ext>
            </a:extLst>
          </p:cNvPr>
          <p:cNvSpPr>
            <a:spLocks noGrp="1"/>
          </p:cNvSpPr>
          <p:nvPr>
            <p:ph type="title"/>
          </p:nvPr>
        </p:nvSpPr>
        <p:spPr>
          <a:xfrm>
            <a:off x="1295402" y="982132"/>
            <a:ext cx="5918199" cy="1303867"/>
          </a:xfrm>
        </p:spPr>
        <p:txBody>
          <a:bodyPr/>
          <a:lstStyle/>
          <a:p>
            <a:r>
              <a:rPr lang="en-US" dirty="0"/>
              <a:t>Karnak</a:t>
            </a:r>
          </a:p>
        </p:txBody>
      </p:sp>
      <p:sp>
        <p:nvSpPr>
          <p:cNvPr id="3" name="Content Placeholder 2">
            <a:extLst>
              <a:ext uri="{FF2B5EF4-FFF2-40B4-BE49-F238E27FC236}">
                <a16:creationId xmlns:a16="http://schemas.microsoft.com/office/drawing/2014/main" id="{3BE4A627-4A2F-467A-BA32-8E318BECB3C3}"/>
              </a:ext>
            </a:extLst>
          </p:cNvPr>
          <p:cNvSpPr>
            <a:spLocks noGrp="1"/>
          </p:cNvSpPr>
          <p:nvPr>
            <p:ph idx="1"/>
          </p:nvPr>
        </p:nvSpPr>
        <p:spPr>
          <a:xfrm>
            <a:off x="889001" y="2438400"/>
            <a:ext cx="6324600" cy="3784600"/>
          </a:xfrm>
        </p:spPr>
        <p:txBody>
          <a:bodyPr>
            <a:normAutofit/>
          </a:bodyPr>
          <a:lstStyle/>
          <a:p>
            <a:r>
              <a:rPr lang="en-US" dirty="0"/>
              <a:t>One famous aspect of Karnak is the Hypostyle Hall in the Precinct of </a:t>
            </a:r>
            <a:r>
              <a:rPr lang="en-US" dirty="0" err="1"/>
              <a:t>Amun</a:t>
            </a:r>
            <a:r>
              <a:rPr lang="en-US" dirty="0"/>
              <a:t>-Ra, a hall area of 50,000 </a:t>
            </a:r>
            <a:r>
              <a:rPr lang="en-US" dirty="0" err="1"/>
              <a:t>sq</a:t>
            </a:r>
            <a:r>
              <a:rPr lang="en-US" dirty="0"/>
              <a:t> </a:t>
            </a:r>
            <a:r>
              <a:rPr lang="en-US" dirty="0" err="1"/>
              <a:t>ft</a:t>
            </a:r>
            <a:r>
              <a:rPr lang="en-US" dirty="0"/>
              <a:t> with 134 massive columns arranged in 16 rows. 122 of these columns are 10 meters tall, and the other 12 are 21 meters tall with a diameter of over three meters.</a:t>
            </a:r>
          </a:p>
        </p:txBody>
      </p:sp>
      <p:pic>
        <p:nvPicPr>
          <p:cNvPr id="5" name="Picture 4">
            <a:extLst>
              <a:ext uri="{FF2B5EF4-FFF2-40B4-BE49-F238E27FC236}">
                <a16:creationId xmlns:a16="http://schemas.microsoft.com/office/drawing/2014/main" id="{7FE8D430-9D8F-4843-8A60-020D7B9836AC}"/>
              </a:ext>
            </a:extLst>
          </p:cNvPr>
          <p:cNvPicPr>
            <a:picLocks noChangeAspect="1"/>
          </p:cNvPicPr>
          <p:nvPr/>
        </p:nvPicPr>
        <p:blipFill>
          <a:blip r:embed="rId2"/>
          <a:stretch>
            <a:fillRect/>
          </a:stretch>
        </p:blipFill>
        <p:spPr>
          <a:xfrm>
            <a:off x="7366000" y="635000"/>
            <a:ext cx="4191000" cy="5588000"/>
          </a:xfrm>
          <a:prstGeom prst="rect">
            <a:avLst/>
          </a:prstGeom>
        </p:spPr>
      </p:pic>
    </p:spTree>
    <p:extLst>
      <p:ext uri="{BB962C8B-B14F-4D97-AF65-F5344CB8AC3E}">
        <p14:creationId xmlns:p14="http://schemas.microsoft.com/office/powerpoint/2010/main" val="29100929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D2502-5584-4AE9-809B-B802F5B87482}"/>
              </a:ext>
            </a:extLst>
          </p:cNvPr>
          <p:cNvSpPr>
            <a:spLocks noGrp="1"/>
          </p:cNvSpPr>
          <p:nvPr>
            <p:ph type="title"/>
          </p:nvPr>
        </p:nvSpPr>
        <p:spPr>
          <a:xfrm>
            <a:off x="1295402" y="982132"/>
            <a:ext cx="5918199" cy="1303867"/>
          </a:xfrm>
        </p:spPr>
        <p:txBody>
          <a:bodyPr>
            <a:normAutofit/>
          </a:bodyPr>
          <a:lstStyle/>
          <a:p>
            <a:r>
              <a:rPr lang="en-US" dirty="0"/>
              <a:t>Precinct of </a:t>
            </a:r>
            <a:r>
              <a:rPr lang="en-US" dirty="0" err="1"/>
              <a:t>Amun</a:t>
            </a:r>
            <a:r>
              <a:rPr lang="en-US" dirty="0"/>
              <a:t>-Re</a:t>
            </a:r>
          </a:p>
        </p:txBody>
      </p:sp>
      <p:sp>
        <p:nvSpPr>
          <p:cNvPr id="3" name="Content Placeholder 2">
            <a:extLst>
              <a:ext uri="{FF2B5EF4-FFF2-40B4-BE49-F238E27FC236}">
                <a16:creationId xmlns:a16="http://schemas.microsoft.com/office/drawing/2014/main" id="{3BE4A627-4A2F-467A-BA32-8E318BECB3C3}"/>
              </a:ext>
            </a:extLst>
          </p:cNvPr>
          <p:cNvSpPr>
            <a:spLocks noGrp="1"/>
          </p:cNvSpPr>
          <p:nvPr>
            <p:ph idx="1"/>
          </p:nvPr>
        </p:nvSpPr>
        <p:spPr>
          <a:xfrm>
            <a:off x="895350" y="1994679"/>
            <a:ext cx="10401299" cy="1651000"/>
          </a:xfrm>
        </p:spPr>
        <p:txBody>
          <a:bodyPr>
            <a:normAutofit/>
          </a:bodyPr>
          <a:lstStyle/>
          <a:p>
            <a:r>
              <a:rPr lang="en-US" dirty="0"/>
              <a:t>The largest of the precincts of the temple complex is dedicated to </a:t>
            </a:r>
            <a:r>
              <a:rPr lang="en-US" dirty="0" err="1"/>
              <a:t>Amun</a:t>
            </a:r>
            <a:r>
              <a:rPr lang="en-US" dirty="0"/>
              <a:t>-Ra, the chief deity of the Theban Triad. The sandstone for this temple, including all the columns, was transported from Gebel </a:t>
            </a:r>
            <a:r>
              <a:rPr lang="en-US" dirty="0" err="1"/>
              <a:t>Silsila</a:t>
            </a:r>
            <a:r>
              <a:rPr lang="en-US" dirty="0"/>
              <a:t>, 100 miles south on the Nile river. </a:t>
            </a:r>
          </a:p>
        </p:txBody>
      </p:sp>
      <p:pic>
        <p:nvPicPr>
          <p:cNvPr id="13314" name="Picture 2" descr="https://upload.wikimedia.org/wikipedia/commons/thumb/9/96/Karnakfrieze1.jpg/1000px-Karnakfrieze1.jpg">
            <a:extLst>
              <a:ext uri="{FF2B5EF4-FFF2-40B4-BE49-F238E27FC236}">
                <a16:creationId xmlns:a16="http://schemas.microsoft.com/office/drawing/2014/main" id="{3F5E1781-62FA-4034-906C-C372BADB4B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4520" y="3645679"/>
            <a:ext cx="9525000" cy="22669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AE0CB2A-9AF6-496D-ACAC-3094BD92BC9E}"/>
              </a:ext>
            </a:extLst>
          </p:cNvPr>
          <p:cNvSpPr/>
          <p:nvPr/>
        </p:nvSpPr>
        <p:spPr>
          <a:xfrm>
            <a:off x="1652480" y="5912629"/>
            <a:ext cx="4285597" cy="369332"/>
          </a:xfrm>
          <a:prstGeom prst="rect">
            <a:avLst/>
          </a:prstGeom>
        </p:spPr>
        <p:txBody>
          <a:bodyPr wrap="none">
            <a:spAutoFit/>
          </a:bodyPr>
          <a:lstStyle/>
          <a:p>
            <a:r>
              <a:rPr lang="en-US" i="1" dirty="0">
                <a:solidFill>
                  <a:srgbClr val="222222"/>
                </a:solidFill>
              </a:rPr>
              <a:t>A panorama of a frieze in the Precinct of </a:t>
            </a:r>
            <a:r>
              <a:rPr lang="en-US" i="1" dirty="0" err="1">
                <a:solidFill>
                  <a:srgbClr val="222222"/>
                </a:solidFill>
              </a:rPr>
              <a:t>Amun</a:t>
            </a:r>
            <a:r>
              <a:rPr lang="en-US" i="1" dirty="0">
                <a:solidFill>
                  <a:srgbClr val="222222"/>
                </a:solidFill>
              </a:rPr>
              <a:t> Re</a:t>
            </a:r>
            <a:endParaRPr lang="en-US" i="1" dirty="0"/>
          </a:p>
        </p:txBody>
      </p:sp>
    </p:spTree>
    <p:extLst>
      <p:ext uri="{BB962C8B-B14F-4D97-AF65-F5344CB8AC3E}">
        <p14:creationId xmlns:p14="http://schemas.microsoft.com/office/powerpoint/2010/main" val="19223422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www.ancient.eu/img/r/p/750x750/6008.jpg?v=1485682665">
            <a:extLst>
              <a:ext uri="{FF2B5EF4-FFF2-40B4-BE49-F238E27FC236}">
                <a16:creationId xmlns:a16="http://schemas.microsoft.com/office/drawing/2014/main" id="{E2E4CC50-456A-4A20-831F-3A31E25DE1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3233" y="1054100"/>
            <a:ext cx="3730342" cy="49784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B88B1D8-9E1D-4912-8B32-CE46950489E2}"/>
              </a:ext>
            </a:extLst>
          </p:cNvPr>
          <p:cNvSpPr/>
          <p:nvPr/>
        </p:nvSpPr>
        <p:spPr>
          <a:xfrm>
            <a:off x="863602" y="2204134"/>
            <a:ext cx="6096000" cy="2862322"/>
          </a:xfrm>
          <a:prstGeom prst="rect">
            <a:avLst/>
          </a:prstGeom>
        </p:spPr>
        <p:txBody>
          <a:bodyPr>
            <a:spAutoFit/>
          </a:bodyPr>
          <a:lstStyle/>
          <a:p>
            <a:r>
              <a:rPr lang="en-US" dirty="0"/>
              <a:t>It also has one of the largest obelisks, weighing 328 tons and standing 29 meters tall.</a:t>
            </a:r>
          </a:p>
          <a:p>
            <a:endParaRPr lang="en-US" dirty="0"/>
          </a:p>
          <a:p>
            <a:r>
              <a:rPr lang="en-US" dirty="0"/>
              <a:t>The obelisks at </a:t>
            </a:r>
            <a:r>
              <a:rPr lang="en-US" b="1" dirty="0"/>
              <a:t>Karnak</a:t>
            </a:r>
            <a:r>
              <a:rPr lang="en-US" dirty="0"/>
              <a:t>, </a:t>
            </a:r>
            <a:r>
              <a:rPr lang="en-US" b="1" dirty="0"/>
              <a:t>Egypt</a:t>
            </a:r>
            <a:r>
              <a:rPr lang="en-US" dirty="0"/>
              <a:t>. The obelisk on the right was erected by Thutmose I   (reign c. 1520 - 1492 BCE) while that on the left by </a:t>
            </a:r>
            <a:r>
              <a:rPr lang="en-US" b="1" dirty="0"/>
              <a:t>Hatshepsut</a:t>
            </a:r>
            <a:r>
              <a:rPr lang="en-US" dirty="0"/>
              <a:t> (1479-1458 BCE).</a:t>
            </a:r>
          </a:p>
          <a:p>
            <a:endParaRPr lang="en-US" dirty="0"/>
          </a:p>
          <a:p>
            <a:r>
              <a:rPr lang="en-US" dirty="0"/>
              <a:t>Obelisks were placed in pairs by the Egyptians at the entrances of their temples. It is thought that the columns were associated with the Egyptian sun god, and perhaps represented rays of light.</a:t>
            </a:r>
          </a:p>
        </p:txBody>
      </p:sp>
      <p:sp>
        <p:nvSpPr>
          <p:cNvPr id="4" name="Title 1">
            <a:extLst>
              <a:ext uri="{FF2B5EF4-FFF2-40B4-BE49-F238E27FC236}">
                <a16:creationId xmlns:a16="http://schemas.microsoft.com/office/drawing/2014/main" id="{B5BDCC77-7DC3-4FDC-8EBC-F063E7935940}"/>
              </a:ext>
            </a:extLst>
          </p:cNvPr>
          <p:cNvSpPr txBox="1">
            <a:spLocks/>
          </p:cNvSpPr>
          <p:nvPr/>
        </p:nvSpPr>
        <p:spPr>
          <a:xfrm>
            <a:off x="863602" y="1054099"/>
            <a:ext cx="5918199" cy="1303867"/>
          </a:xfrm>
          <a:prstGeom prst="rect">
            <a:avLst/>
          </a:prstGeom>
        </p:spPr>
        <p:txBody>
          <a:bodyP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Precinct of Amun-Re</a:t>
            </a:r>
            <a:endParaRPr lang="en-US" dirty="0"/>
          </a:p>
        </p:txBody>
      </p:sp>
    </p:spTree>
    <p:extLst>
      <p:ext uri="{BB962C8B-B14F-4D97-AF65-F5344CB8AC3E}">
        <p14:creationId xmlns:p14="http://schemas.microsoft.com/office/powerpoint/2010/main" val="30683358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800C8-D4AA-4FE6-B001-19CEBE33B481}"/>
              </a:ext>
            </a:extLst>
          </p:cNvPr>
          <p:cNvSpPr>
            <a:spLocks noGrp="1"/>
          </p:cNvSpPr>
          <p:nvPr>
            <p:ph type="title"/>
          </p:nvPr>
        </p:nvSpPr>
        <p:spPr>
          <a:xfrm>
            <a:off x="1295401" y="785697"/>
            <a:ext cx="9601196" cy="783168"/>
          </a:xfrm>
        </p:spPr>
        <p:txBody>
          <a:bodyPr/>
          <a:lstStyle/>
          <a:p>
            <a:r>
              <a:rPr lang="en-US" dirty="0"/>
              <a:t>Sound &amp; Light Show at Karnak</a:t>
            </a:r>
          </a:p>
        </p:txBody>
      </p:sp>
      <p:sp>
        <p:nvSpPr>
          <p:cNvPr id="3" name="Content Placeholder 2">
            <a:extLst>
              <a:ext uri="{FF2B5EF4-FFF2-40B4-BE49-F238E27FC236}">
                <a16:creationId xmlns:a16="http://schemas.microsoft.com/office/drawing/2014/main" id="{E6F672B4-A70F-4114-9DE4-19C8119F6A4F}"/>
              </a:ext>
            </a:extLst>
          </p:cNvPr>
          <p:cNvSpPr>
            <a:spLocks noGrp="1"/>
          </p:cNvSpPr>
          <p:nvPr>
            <p:ph idx="1"/>
          </p:nvPr>
        </p:nvSpPr>
        <p:spPr/>
        <p:txBody>
          <a:bodyPr/>
          <a:lstStyle/>
          <a:p>
            <a:endParaRPr lang="en-US" dirty="0"/>
          </a:p>
        </p:txBody>
      </p:sp>
      <p:pic>
        <p:nvPicPr>
          <p:cNvPr id="38914" name="Picture 2" descr="Showing item 1 of 7. illuminated stone columns in luxor">
            <a:extLst>
              <a:ext uri="{FF2B5EF4-FFF2-40B4-BE49-F238E27FC236}">
                <a16:creationId xmlns:a16="http://schemas.microsoft.com/office/drawing/2014/main" id="{A89F1414-D69B-4CAA-94E2-79C535EC5EF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432"/>
          <a:stretch/>
        </p:blipFill>
        <p:spPr bwMode="auto">
          <a:xfrm>
            <a:off x="349254" y="1965113"/>
            <a:ext cx="6248397" cy="379352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6E69651-82AA-492A-B8A4-E6886BC53AC0}"/>
              </a:ext>
            </a:extLst>
          </p:cNvPr>
          <p:cNvSpPr/>
          <p:nvPr/>
        </p:nvSpPr>
        <p:spPr>
          <a:xfrm>
            <a:off x="6597651" y="1628551"/>
            <a:ext cx="4800599" cy="4247317"/>
          </a:xfrm>
          <a:prstGeom prst="rect">
            <a:avLst/>
          </a:prstGeom>
        </p:spPr>
        <p:txBody>
          <a:bodyPr wrap="square">
            <a:spAutoFit/>
          </a:bodyPr>
          <a:lstStyle/>
          <a:p>
            <a:r>
              <a:rPr lang="en-US" dirty="0">
                <a:solidFill>
                  <a:srgbClr val="616161"/>
                </a:solidFill>
                <a:latin typeface="Helvetica Neue"/>
              </a:rPr>
              <a:t>.</a:t>
            </a:r>
          </a:p>
          <a:p>
            <a:r>
              <a:rPr lang="en-US" dirty="0">
                <a:solidFill>
                  <a:srgbClr val="616161"/>
                </a:solidFill>
                <a:latin typeface="Helvetica Neue"/>
              </a:rPr>
              <a:t>Begin your evening with a stroll along the Avenue of the Sphinxes. Enter the complex and proceed to the Precinct of </a:t>
            </a:r>
            <a:r>
              <a:rPr lang="en-US" dirty="0" err="1">
                <a:solidFill>
                  <a:srgbClr val="616161"/>
                </a:solidFill>
                <a:latin typeface="Helvetica Neue"/>
              </a:rPr>
              <a:t>Amun</a:t>
            </a:r>
            <a:r>
              <a:rPr lang="en-US" dirty="0">
                <a:solidFill>
                  <a:srgbClr val="616161"/>
                </a:solidFill>
                <a:latin typeface="Helvetica Neue"/>
              </a:rPr>
              <a:t>-Re. This huge room is filled with colonnaded pillars and obelisks. Continue through, hearing the mysterious music filling the rooms and passageways, and enjoy the “voices of the pharaohs” recounting the history of Upper Egypt.</a:t>
            </a:r>
          </a:p>
          <a:p>
            <a:r>
              <a:rPr lang="en-US" dirty="0">
                <a:solidFill>
                  <a:srgbClr val="616161"/>
                </a:solidFill>
                <a:latin typeface="Helvetica Neue"/>
              </a:rPr>
              <a:t>At the back of the site lies the Sacred Lake; take a seat here as the show reaches its climax. With a grand overview of the whole area, delight in the reflective lake giving way to the floodlit buildings beyond it.</a:t>
            </a:r>
            <a:endParaRPr lang="en-US" b="0" i="0" dirty="0">
              <a:solidFill>
                <a:srgbClr val="616161"/>
              </a:solidFill>
              <a:effectLst/>
              <a:latin typeface="Helvetica Neue"/>
            </a:endParaRPr>
          </a:p>
        </p:txBody>
      </p:sp>
    </p:spTree>
    <p:extLst>
      <p:ext uri="{BB962C8B-B14F-4D97-AF65-F5344CB8AC3E}">
        <p14:creationId xmlns:p14="http://schemas.microsoft.com/office/powerpoint/2010/main" val="3651011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c7.alamy.com/comp/AJYGN5/bridge-over-river-nile-at-luxor-egypt-AJYGN5.jpg">
            <a:extLst>
              <a:ext uri="{FF2B5EF4-FFF2-40B4-BE49-F238E27FC236}">
                <a16:creationId xmlns:a16="http://schemas.microsoft.com/office/drawing/2014/main" id="{331286B4-C51F-4D45-8D50-B8BD42F5C9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018" y="0"/>
            <a:ext cx="11129964" cy="82022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C584FD6-EF19-4E18-AA3B-BDD965045175}"/>
              </a:ext>
            </a:extLst>
          </p:cNvPr>
          <p:cNvSpPr>
            <a:spLocks noGrp="1"/>
          </p:cNvSpPr>
          <p:nvPr>
            <p:ph type="title"/>
          </p:nvPr>
        </p:nvSpPr>
        <p:spPr/>
        <p:txBody>
          <a:bodyPr/>
          <a:lstStyle/>
          <a:p>
            <a:r>
              <a:rPr lang="en-US" dirty="0"/>
              <a:t>Crossing the Nile</a:t>
            </a:r>
          </a:p>
        </p:txBody>
      </p:sp>
      <p:sp>
        <p:nvSpPr>
          <p:cNvPr id="3" name="Content Placeholder 2">
            <a:extLst>
              <a:ext uri="{FF2B5EF4-FFF2-40B4-BE49-F238E27FC236}">
                <a16:creationId xmlns:a16="http://schemas.microsoft.com/office/drawing/2014/main" id="{5E6D92A6-6E74-46B7-A363-3C88955AA312}"/>
              </a:ext>
            </a:extLst>
          </p:cNvPr>
          <p:cNvSpPr>
            <a:spLocks noGrp="1"/>
          </p:cNvSpPr>
          <p:nvPr>
            <p:ph idx="1"/>
          </p:nvPr>
        </p:nvSpPr>
        <p:spPr/>
        <p:txBody>
          <a:bodyPr/>
          <a:lstStyle/>
          <a:p>
            <a:pPr marL="0" indent="0">
              <a:buNone/>
            </a:pPr>
            <a:r>
              <a:rPr lang="en-US" dirty="0"/>
              <a:t>Video for ambience: ferry crossing</a:t>
            </a:r>
            <a:endParaRPr lang="en-US" dirty="0">
              <a:hlinkClick r:id="rId3"/>
            </a:endParaRPr>
          </a:p>
          <a:p>
            <a:r>
              <a:rPr lang="en-US" dirty="0">
                <a:hlinkClick r:id="rId3"/>
              </a:rPr>
              <a:t>http://auclip.net/play/clip-crossing-the-nile-at-luxor-egypt-Au3tfwxY6PL0I.html</a:t>
            </a:r>
            <a:endParaRPr lang="en-US" dirty="0"/>
          </a:p>
          <a:p>
            <a:endParaRPr lang="en-US" dirty="0"/>
          </a:p>
        </p:txBody>
      </p:sp>
    </p:spTree>
    <p:extLst>
      <p:ext uri="{BB962C8B-B14F-4D97-AF65-F5344CB8AC3E}">
        <p14:creationId xmlns:p14="http://schemas.microsoft.com/office/powerpoint/2010/main" val="28436273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Tempel der Hatschepsut (Deir el-Bahari).jpg">
            <a:extLst>
              <a:ext uri="{FF2B5EF4-FFF2-40B4-BE49-F238E27FC236}">
                <a16:creationId xmlns:a16="http://schemas.microsoft.com/office/drawing/2014/main" id="{12BAE403-E0DF-4059-A851-F8E7597EBF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8677" y="190500"/>
            <a:ext cx="9522355" cy="69723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371DACB-20EA-4467-BE68-E80755B74DCC}"/>
              </a:ext>
            </a:extLst>
          </p:cNvPr>
          <p:cNvSpPr>
            <a:spLocks noGrp="1"/>
          </p:cNvSpPr>
          <p:nvPr>
            <p:ph type="title"/>
          </p:nvPr>
        </p:nvSpPr>
        <p:spPr/>
        <p:txBody>
          <a:bodyPr>
            <a:normAutofit fontScale="90000"/>
          </a:bodyPr>
          <a:lstStyle/>
          <a:p>
            <a:r>
              <a:rPr lang="en-US" dirty="0"/>
              <a:t>On the West Bank of the Nile: Deir el </a:t>
            </a:r>
            <a:r>
              <a:rPr lang="en-US" dirty="0" err="1"/>
              <a:t>Bahri</a:t>
            </a:r>
            <a:endParaRPr lang="en-US" dirty="0"/>
          </a:p>
        </p:txBody>
      </p:sp>
    </p:spTree>
    <p:extLst>
      <p:ext uri="{BB962C8B-B14F-4D97-AF65-F5344CB8AC3E}">
        <p14:creationId xmlns:p14="http://schemas.microsoft.com/office/powerpoint/2010/main" val="776265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upload.wikimedia.org/wikipedia/commons/thumb/5/52/20111106_Egypt_0879_Thebes_Deir_el-Bahri.jpg/1280px-20111106_Egypt_0879_Thebes_Deir_el-Bahri.jpg">
            <a:extLst>
              <a:ext uri="{FF2B5EF4-FFF2-40B4-BE49-F238E27FC236}">
                <a16:creationId xmlns:a16="http://schemas.microsoft.com/office/drawing/2014/main" id="{B05BDB97-FBE7-4A67-96B1-195A22E883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4446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47094-943D-40ED-BEA4-B6B8ABD09846}"/>
              </a:ext>
            </a:extLst>
          </p:cNvPr>
          <p:cNvSpPr>
            <a:spLocks noGrp="1"/>
          </p:cNvSpPr>
          <p:nvPr>
            <p:ph type="title"/>
          </p:nvPr>
        </p:nvSpPr>
        <p:spPr/>
        <p:txBody>
          <a:bodyPr/>
          <a:lstStyle/>
          <a:p>
            <a:r>
              <a:rPr lang="en-US" dirty="0"/>
              <a:t>Amelia Peabody Series</a:t>
            </a:r>
          </a:p>
        </p:txBody>
      </p:sp>
      <p:sp>
        <p:nvSpPr>
          <p:cNvPr id="3" name="Content Placeholder 2">
            <a:extLst>
              <a:ext uri="{FF2B5EF4-FFF2-40B4-BE49-F238E27FC236}">
                <a16:creationId xmlns:a16="http://schemas.microsoft.com/office/drawing/2014/main" id="{3CAEF2BA-D354-4752-8498-04AB73E3889F}"/>
              </a:ext>
            </a:extLst>
          </p:cNvPr>
          <p:cNvSpPr>
            <a:spLocks noGrp="1"/>
          </p:cNvSpPr>
          <p:nvPr>
            <p:ph idx="1"/>
          </p:nvPr>
        </p:nvSpPr>
        <p:spPr/>
        <p:txBody>
          <a:bodyPr>
            <a:normAutofit fontScale="85000" lnSpcReduction="10000"/>
          </a:bodyPr>
          <a:lstStyle/>
          <a:p>
            <a:r>
              <a:rPr lang="en-US" dirty="0"/>
              <a:t>This series contains 20 books; the most recent and last, </a:t>
            </a:r>
            <a:r>
              <a:rPr lang="en-US" i="1" dirty="0"/>
              <a:t>The Painted Queen</a:t>
            </a:r>
            <a:r>
              <a:rPr lang="en-US" dirty="0"/>
              <a:t>, was published in July 2017. </a:t>
            </a:r>
          </a:p>
          <a:p>
            <a:r>
              <a:rPr lang="en-US" dirty="0"/>
              <a:t>The heroine is a married Egyptologist, with one child of her body, Walter (nicknamed Ramses) and two others of her heart: </a:t>
            </a:r>
            <a:r>
              <a:rPr lang="en-US" dirty="0" err="1"/>
              <a:t>Nefret</a:t>
            </a:r>
            <a:r>
              <a:rPr lang="en-US" dirty="0"/>
              <a:t> Forth (3 years older than Ramses) and </a:t>
            </a:r>
            <a:r>
              <a:rPr lang="en-US" dirty="0" err="1"/>
              <a:t>Sennia</a:t>
            </a:r>
            <a:r>
              <a:rPr lang="en-US" dirty="0"/>
              <a:t> (ca. 25 years younger). </a:t>
            </a:r>
          </a:p>
          <a:p>
            <a:r>
              <a:rPr lang="en-US" dirty="0"/>
              <a:t>The stories all relate to the "Golden Age" of Egyptology and nearly all are set in Egypt, with the excavations providing the backdrop for the mystery/adventure plots.</a:t>
            </a:r>
          </a:p>
          <a:p>
            <a:r>
              <a:rPr lang="en-US" dirty="0"/>
              <a:t>The timeline begins in the 1880s with Amelia's decision to see the world as an unexpectedly-wealthy, feminist spinster, and ends with the discovery of Tutankhamun's tomb in late 1922.</a:t>
            </a:r>
          </a:p>
        </p:txBody>
      </p:sp>
      <p:pic>
        <p:nvPicPr>
          <p:cNvPr id="5" name="Picture 4">
            <a:extLst>
              <a:ext uri="{FF2B5EF4-FFF2-40B4-BE49-F238E27FC236}">
                <a16:creationId xmlns:a16="http://schemas.microsoft.com/office/drawing/2014/main" id="{7E9B97F8-2999-4818-8F69-BC9D783141D0}"/>
              </a:ext>
            </a:extLst>
          </p:cNvPr>
          <p:cNvPicPr>
            <a:picLocks noChangeAspect="1"/>
          </p:cNvPicPr>
          <p:nvPr/>
        </p:nvPicPr>
        <p:blipFill>
          <a:blip r:embed="rId2"/>
          <a:stretch>
            <a:fillRect/>
          </a:stretch>
        </p:blipFill>
        <p:spPr>
          <a:xfrm>
            <a:off x="952500" y="719663"/>
            <a:ext cx="1202576" cy="1837269"/>
          </a:xfrm>
          <a:prstGeom prst="rect">
            <a:avLst/>
          </a:prstGeom>
        </p:spPr>
      </p:pic>
      <p:pic>
        <p:nvPicPr>
          <p:cNvPr id="7" name="Picture 6">
            <a:extLst>
              <a:ext uri="{FF2B5EF4-FFF2-40B4-BE49-F238E27FC236}">
                <a16:creationId xmlns:a16="http://schemas.microsoft.com/office/drawing/2014/main" id="{2D9C41BE-F164-4917-9303-49E2AAFDEB34}"/>
              </a:ext>
            </a:extLst>
          </p:cNvPr>
          <p:cNvPicPr>
            <a:picLocks noChangeAspect="1"/>
          </p:cNvPicPr>
          <p:nvPr/>
        </p:nvPicPr>
        <p:blipFill>
          <a:blip r:embed="rId3"/>
          <a:stretch>
            <a:fillRect/>
          </a:stretch>
        </p:blipFill>
        <p:spPr>
          <a:xfrm>
            <a:off x="2298699" y="719663"/>
            <a:ext cx="1202575" cy="1837268"/>
          </a:xfrm>
          <a:prstGeom prst="rect">
            <a:avLst/>
          </a:prstGeom>
        </p:spPr>
      </p:pic>
      <p:pic>
        <p:nvPicPr>
          <p:cNvPr id="1030" name="Picture 6" descr="Related image">
            <a:extLst>
              <a:ext uri="{FF2B5EF4-FFF2-40B4-BE49-F238E27FC236}">
                <a16:creationId xmlns:a16="http://schemas.microsoft.com/office/drawing/2014/main" id="{F207B7C8-EAEE-4FF7-9190-14A7528CFFD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0989"/>
          <a:stretch/>
        </p:blipFill>
        <p:spPr bwMode="auto">
          <a:xfrm>
            <a:off x="10426700" y="719663"/>
            <a:ext cx="1110416" cy="174893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68DC57C-3A97-43FC-99A3-556837D715C1}"/>
              </a:ext>
            </a:extLst>
          </p:cNvPr>
          <p:cNvPicPr>
            <a:picLocks noChangeAspect="1"/>
          </p:cNvPicPr>
          <p:nvPr/>
        </p:nvPicPr>
        <p:blipFill>
          <a:blip r:embed="rId5"/>
          <a:stretch>
            <a:fillRect/>
          </a:stretch>
        </p:blipFill>
        <p:spPr>
          <a:xfrm>
            <a:off x="9283570" y="696607"/>
            <a:ext cx="1005224" cy="1795043"/>
          </a:xfrm>
          <a:prstGeom prst="rect">
            <a:avLst/>
          </a:prstGeom>
        </p:spPr>
      </p:pic>
    </p:spTree>
    <p:extLst>
      <p:ext uri="{BB962C8B-B14F-4D97-AF65-F5344CB8AC3E}">
        <p14:creationId xmlns:p14="http://schemas.microsoft.com/office/powerpoint/2010/main" val="27173986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377EF-451D-44EB-A767-79D4ACCDD057}"/>
              </a:ext>
            </a:extLst>
          </p:cNvPr>
          <p:cNvSpPr>
            <a:spLocks noGrp="1"/>
          </p:cNvSpPr>
          <p:nvPr>
            <p:ph type="title"/>
          </p:nvPr>
        </p:nvSpPr>
        <p:spPr/>
        <p:txBody>
          <a:bodyPr/>
          <a:lstStyle/>
          <a:p>
            <a:r>
              <a:rPr lang="en-US" dirty="0"/>
              <a:t>Deir el </a:t>
            </a:r>
            <a:r>
              <a:rPr lang="en-US" dirty="0" err="1"/>
              <a:t>Bahri</a:t>
            </a:r>
            <a:endParaRPr lang="en-US" dirty="0"/>
          </a:p>
        </p:txBody>
      </p:sp>
      <p:sp>
        <p:nvSpPr>
          <p:cNvPr id="6" name="Rectangle 5">
            <a:extLst>
              <a:ext uri="{FF2B5EF4-FFF2-40B4-BE49-F238E27FC236}">
                <a16:creationId xmlns:a16="http://schemas.microsoft.com/office/drawing/2014/main" id="{AE0F3E66-917C-4206-96E7-0438B76591BC}"/>
              </a:ext>
            </a:extLst>
          </p:cNvPr>
          <p:cNvSpPr/>
          <p:nvPr/>
        </p:nvSpPr>
        <p:spPr>
          <a:xfrm>
            <a:off x="1079500" y="2527300"/>
            <a:ext cx="9817098" cy="3693319"/>
          </a:xfrm>
          <a:prstGeom prst="rect">
            <a:avLst/>
          </a:prstGeom>
        </p:spPr>
        <p:txBody>
          <a:bodyPr wrap="square">
            <a:spAutoFit/>
          </a:bodyPr>
          <a:lstStyle/>
          <a:p>
            <a:r>
              <a:rPr lang="en-US" b="1" dirty="0">
                <a:solidFill>
                  <a:srgbClr val="222222"/>
                </a:solidFill>
                <a:latin typeface="Arial" panose="020B0604020202020204" pitchFamily="34" charset="0"/>
              </a:rPr>
              <a:t>Deir el-</a:t>
            </a:r>
            <a:r>
              <a:rPr lang="en-US" b="1" dirty="0" err="1">
                <a:solidFill>
                  <a:srgbClr val="222222"/>
                </a:solidFill>
                <a:latin typeface="Arial" panose="020B0604020202020204" pitchFamily="34" charset="0"/>
              </a:rPr>
              <a:t>Bahari</a:t>
            </a:r>
            <a:r>
              <a:rPr lang="en-US" dirty="0">
                <a:solidFill>
                  <a:srgbClr val="222222"/>
                </a:solidFill>
                <a:latin typeface="Arial" panose="020B0604020202020204" pitchFamily="34" charset="0"/>
              </a:rPr>
              <a:t> ( "Monastery of the Sea") is a complex of </a:t>
            </a:r>
            <a:r>
              <a:rPr lang="en-US" u="sng" dirty="0">
                <a:solidFill>
                  <a:srgbClr val="0B0080"/>
                </a:solidFill>
                <a:latin typeface="Arial" panose="020B0604020202020204" pitchFamily="34" charset="0"/>
              </a:rPr>
              <a:t>mortuary temples</a:t>
            </a:r>
            <a:r>
              <a:rPr lang="en-US" dirty="0">
                <a:solidFill>
                  <a:srgbClr val="222222"/>
                </a:solidFill>
                <a:latin typeface="Arial" panose="020B0604020202020204" pitchFamily="34" charset="0"/>
              </a:rPr>
              <a:t> and tombs located on the west bank of the Nile, opposite the city of </a:t>
            </a:r>
            <a:r>
              <a:rPr lang="en-US" dirty="0">
                <a:solidFill>
                  <a:srgbClr val="0B0080"/>
                </a:solidFill>
                <a:latin typeface="Arial" panose="020B0604020202020204" pitchFamily="34" charset="0"/>
              </a:rPr>
              <a:t>Luxor</a:t>
            </a:r>
            <a:r>
              <a:rPr lang="en-US" dirty="0">
                <a:solidFill>
                  <a:srgbClr val="222222"/>
                </a:solidFill>
                <a:latin typeface="Arial" panose="020B0604020202020204" pitchFamily="34" charset="0"/>
              </a:rPr>
              <a:t>. This is a part of the </a:t>
            </a:r>
            <a:r>
              <a:rPr lang="en-US" dirty="0">
                <a:solidFill>
                  <a:srgbClr val="0B0080"/>
                </a:solidFill>
                <a:latin typeface="Arial" panose="020B0604020202020204" pitchFamily="34" charset="0"/>
              </a:rPr>
              <a:t>Theban Necropolis</a:t>
            </a:r>
            <a:r>
              <a:rPr lang="en-US" dirty="0">
                <a:solidFill>
                  <a:srgbClr val="222222"/>
                </a:solidFill>
                <a:latin typeface="Arial" panose="020B0604020202020204" pitchFamily="34" charset="0"/>
              </a:rPr>
              <a:t>. </a:t>
            </a:r>
          </a:p>
          <a:p>
            <a:endParaRPr lang="en-US" dirty="0">
              <a:solidFill>
                <a:srgbClr val="222222"/>
              </a:solidFill>
              <a:latin typeface="Arial" panose="020B0604020202020204" pitchFamily="34" charset="0"/>
            </a:endParaRPr>
          </a:p>
          <a:p>
            <a:r>
              <a:rPr lang="en-US" dirty="0"/>
              <a:t>The first monument built at the site was the mortuary temple of Mentuhotep II of the Eleventh dynasty, king who reunited Egypt at the beginning of the Middle Kingdom. It was constructed during the 15th century BC. His mortuary temple was built on several levels in the great bay at Deir el-</a:t>
            </a:r>
            <a:r>
              <a:rPr lang="en-US" dirty="0" err="1"/>
              <a:t>Bahari</a:t>
            </a:r>
            <a:r>
              <a:rPr lang="en-US" dirty="0"/>
              <a:t>. It was approached by a 150-ft causeway, leading from a valley temple which no longer exists.</a:t>
            </a:r>
          </a:p>
          <a:p>
            <a:endParaRPr lang="en-US" dirty="0"/>
          </a:p>
          <a:p>
            <a:r>
              <a:rPr lang="en-US" dirty="0"/>
              <a:t>The mortuary temple itself consists of a forecourt and entrance gate, enclosed by walls on three sides, and a terrace on which stands a large square structure that may represent the primeval mound that arose from the waters of chaos. As the temple faces east, the structure is likely to be connected with the sun cult of </a:t>
            </a:r>
            <a:r>
              <a:rPr lang="en-US" dirty="0" err="1"/>
              <a:t>Rê</a:t>
            </a:r>
            <a:r>
              <a:rPr lang="en-US" dirty="0"/>
              <a:t> and the resurrection of the king.</a:t>
            </a:r>
          </a:p>
          <a:p>
            <a:endParaRPr lang="en-US" dirty="0"/>
          </a:p>
        </p:txBody>
      </p:sp>
      <p:pic>
        <p:nvPicPr>
          <p:cNvPr id="9" name="Picture 2" descr="https://upload.wikimedia.org/wikipedia/commons/thumb/5/52/20111106_Egypt_0879_Thebes_Deir_el-Bahri.jpg/1280px-20111106_Egypt_0879_Thebes_Deir_el-Bahri.jpg">
            <a:extLst>
              <a:ext uri="{FF2B5EF4-FFF2-40B4-BE49-F238E27FC236}">
                <a16:creationId xmlns:a16="http://schemas.microsoft.com/office/drawing/2014/main" id="{72B26D84-F291-4C22-842D-A4708A7509B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33" t="12962" r="833" b="-289"/>
          <a:stretch/>
        </p:blipFill>
        <p:spPr bwMode="auto">
          <a:xfrm>
            <a:off x="8064500" y="531019"/>
            <a:ext cx="3048000" cy="1996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45559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D9F29-C7D2-4BED-B67D-5D8BF45782B3}"/>
              </a:ext>
            </a:extLst>
          </p:cNvPr>
          <p:cNvSpPr>
            <a:spLocks noGrp="1"/>
          </p:cNvSpPr>
          <p:nvPr>
            <p:ph type="title"/>
          </p:nvPr>
        </p:nvSpPr>
        <p:spPr/>
        <p:txBody>
          <a:bodyPr>
            <a:normAutofit fontScale="90000"/>
          </a:bodyPr>
          <a:lstStyle/>
          <a:p>
            <a:r>
              <a:rPr lang="en-US" dirty="0"/>
              <a:t>Cairo’s Egyptian Museum</a:t>
            </a:r>
            <a:br>
              <a:rPr lang="en-US" dirty="0"/>
            </a:br>
            <a:endParaRPr lang="en-US" dirty="0"/>
          </a:p>
        </p:txBody>
      </p:sp>
      <p:sp>
        <p:nvSpPr>
          <p:cNvPr id="4" name="Rectangle 3">
            <a:extLst>
              <a:ext uri="{FF2B5EF4-FFF2-40B4-BE49-F238E27FC236}">
                <a16:creationId xmlns:a16="http://schemas.microsoft.com/office/drawing/2014/main" id="{2625E846-AF4C-4DCC-820D-4DFDA9E3C157}"/>
              </a:ext>
            </a:extLst>
          </p:cNvPr>
          <p:cNvSpPr/>
          <p:nvPr/>
        </p:nvSpPr>
        <p:spPr>
          <a:xfrm>
            <a:off x="5087638" y="2723482"/>
            <a:ext cx="6096000" cy="2862322"/>
          </a:xfrm>
          <a:prstGeom prst="rect">
            <a:avLst/>
          </a:prstGeom>
        </p:spPr>
        <p:txBody>
          <a:bodyPr>
            <a:spAutoFit/>
          </a:bodyPr>
          <a:lstStyle/>
          <a:p>
            <a:r>
              <a:rPr lang="en-US" dirty="0">
                <a:solidFill>
                  <a:srgbClr val="333333"/>
                </a:solidFill>
                <a:latin typeface="Arial" panose="020B0604020202020204" pitchFamily="34" charset="0"/>
              </a:rPr>
              <a:t>“A treasure trove of the Pharaonic world, Cairo's Egyptian Museum hosts one of the world's great collections. The faded pink mansion is home to a dazzling amount of exhibits. It's a higgledy-piggledy place with little labeling on offer and not much chronological order, but that's half of its old-school charm. Upstairs is the golden glory of </a:t>
            </a:r>
            <a:r>
              <a:rPr lang="en-US" b="1" dirty="0">
                <a:solidFill>
                  <a:srgbClr val="333333"/>
                </a:solidFill>
                <a:latin typeface="Arial" panose="020B0604020202020204" pitchFamily="34" charset="0"/>
              </a:rPr>
              <a:t>King Tutankhamen</a:t>
            </a:r>
            <a:r>
              <a:rPr lang="en-US" dirty="0">
                <a:solidFill>
                  <a:srgbClr val="333333"/>
                </a:solidFill>
                <a:latin typeface="Arial" panose="020B0604020202020204" pitchFamily="34" charset="0"/>
              </a:rPr>
              <a:t> and the fascinating </a:t>
            </a:r>
            <a:r>
              <a:rPr lang="en-US" b="1" dirty="0">
                <a:solidFill>
                  <a:srgbClr val="333333"/>
                </a:solidFill>
                <a:latin typeface="Arial" panose="020B0604020202020204" pitchFamily="34" charset="0"/>
              </a:rPr>
              <a:t>royal mummies</a:t>
            </a:r>
            <a:r>
              <a:rPr lang="en-US" dirty="0">
                <a:solidFill>
                  <a:srgbClr val="333333"/>
                </a:solidFill>
                <a:latin typeface="Arial" panose="020B0604020202020204" pitchFamily="34" charset="0"/>
              </a:rPr>
              <a:t> exhibits, but really every corner you turn here is home to some wonderful piece of ancient art or statuary that would form a highlight of any other museum.”</a:t>
            </a:r>
            <a:endParaRPr lang="en-US" dirty="0"/>
          </a:p>
        </p:txBody>
      </p:sp>
      <p:pic>
        <p:nvPicPr>
          <p:cNvPr id="18436" name="Picture 4" descr="المتحف المصري">
            <a:extLst>
              <a:ext uri="{FF2B5EF4-FFF2-40B4-BE49-F238E27FC236}">
                <a16:creationId xmlns:a16="http://schemas.microsoft.com/office/drawing/2014/main" id="{709366C7-8432-4D41-AD40-4FC85697A79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671" t="8333" r="5934"/>
          <a:stretch/>
        </p:blipFill>
        <p:spPr bwMode="auto">
          <a:xfrm>
            <a:off x="779761" y="2723482"/>
            <a:ext cx="4244353" cy="2862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9719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D9F29-C7D2-4BED-B67D-5D8BF45782B3}"/>
              </a:ext>
            </a:extLst>
          </p:cNvPr>
          <p:cNvSpPr>
            <a:spLocks noGrp="1"/>
          </p:cNvSpPr>
          <p:nvPr>
            <p:ph type="title"/>
          </p:nvPr>
        </p:nvSpPr>
        <p:spPr/>
        <p:txBody>
          <a:bodyPr>
            <a:normAutofit fontScale="90000"/>
          </a:bodyPr>
          <a:lstStyle/>
          <a:p>
            <a:br>
              <a:rPr lang="en-US" dirty="0"/>
            </a:br>
            <a:r>
              <a:rPr lang="en-US" dirty="0"/>
              <a:t>Cairo’s Egyptian Museum</a:t>
            </a:r>
            <a:br>
              <a:rPr lang="en-US" dirty="0"/>
            </a:br>
            <a:r>
              <a:rPr lang="en-US" sz="1800" dirty="0">
                <a:hlinkClick r:id="rId2"/>
              </a:rPr>
              <a:t>https://www.youtube.com/watch?v=oQeg3dAZRqc</a:t>
            </a:r>
            <a:br>
              <a:rPr lang="en-US" sz="1800" dirty="0"/>
            </a:br>
            <a:r>
              <a:rPr lang="en-US" sz="1800" dirty="0">
                <a:hlinkClick r:id="rId3"/>
              </a:rPr>
              <a:t>https://www.youtube.com/watch?v=L92iLoTS3Sg</a:t>
            </a:r>
            <a:br>
              <a:rPr lang="en-US" sz="1800" dirty="0"/>
            </a:br>
            <a:endParaRPr lang="en-US" dirty="0"/>
          </a:p>
        </p:txBody>
      </p:sp>
      <p:sp>
        <p:nvSpPr>
          <p:cNvPr id="4" name="Rectangle 3">
            <a:extLst>
              <a:ext uri="{FF2B5EF4-FFF2-40B4-BE49-F238E27FC236}">
                <a16:creationId xmlns:a16="http://schemas.microsoft.com/office/drawing/2014/main" id="{2625E846-AF4C-4DCC-820D-4DFDA9E3C157}"/>
              </a:ext>
            </a:extLst>
          </p:cNvPr>
          <p:cNvSpPr/>
          <p:nvPr/>
        </p:nvSpPr>
        <p:spPr>
          <a:xfrm>
            <a:off x="1125238" y="2444082"/>
            <a:ext cx="7942562" cy="3693319"/>
          </a:xfrm>
          <a:prstGeom prst="rect">
            <a:avLst/>
          </a:prstGeom>
        </p:spPr>
        <p:txBody>
          <a:bodyPr wrap="square">
            <a:spAutoFit/>
          </a:bodyPr>
          <a:lstStyle/>
          <a:p>
            <a:r>
              <a:rPr lang="en-US" dirty="0"/>
              <a:t>*Ground floor: extensive collection of papyrus and coins used in the Ancient world. The numerous pieces of papyrus are generally small fragments, due to their decay over the past two millennia. Several languages are found on these pieces, including Greek, Latin, Arabic, and ancient Egyptian. The coins found on this floor are made of many different metals, including gold, silver, and bronze. The coins are not only Egyptian, but also Greek, Roman, and Islamic. This has helped historians research the history of Ancient Egyptian trade.</a:t>
            </a:r>
          </a:p>
          <a:p>
            <a:r>
              <a:rPr lang="en-US" dirty="0"/>
              <a:t>*First floor: artifacts from the final two dynasties of Egypt, including items from the tombs of the Pharaohs </a:t>
            </a:r>
            <a:r>
              <a:rPr lang="en-US" dirty="0" err="1"/>
              <a:t>Thutmosis</a:t>
            </a:r>
            <a:r>
              <a:rPr lang="en-US" dirty="0"/>
              <a:t> III, </a:t>
            </a:r>
            <a:r>
              <a:rPr lang="en-US" dirty="0" err="1"/>
              <a:t>Thutmosis</a:t>
            </a:r>
            <a:r>
              <a:rPr lang="en-US" dirty="0"/>
              <a:t> IV, </a:t>
            </a:r>
            <a:r>
              <a:rPr lang="en-US" dirty="0" err="1"/>
              <a:t>Amenophis</a:t>
            </a:r>
            <a:r>
              <a:rPr lang="en-US" dirty="0"/>
              <a:t> II, Hatshepsut, and the courtier </a:t>
            </a:r>
            <a:r>
              <a:rPr lang="en-US" dirty="0" err="1"/>
              <a:t>Maiherpri</a:t>
            </a:r>
            <a:r>
              <a:rPr lang="en-US" dirty="0"/>
              <a:t>, as well as many artifacts from the Valley of the Kings, in particular the material from the intact tombs of Tutankhamun and </a:t>
            </a:r>
            <a:r>
              <a:rPr lang="en-US" dirty="0" err="1"/>
              <a:t>Psusennes</a:t>
            </a:r>
            <a:r>
              <a:rPr lang="en-US" dirty="0"/>
              <a:t> I. Two special rooms contain a number of mummies of kings and other royal family members of the </a:t>
            </a:r>
            <a:r>
              <a:rPr lang="en-US" u="sng" dirty="0"/>
              <a:t>New Kingdom</a:t>
            </a:r>
            <a:r>
              <a:rPr lang="en-US" dirty="0"/>
              <a:t>.</a:t>
            </a:r>
          </a:p>
        </p:txBody>
      </p:sp>
      <p:pic>
        <p:nvPicPr>
          <p:cNvPr id="19458" name="Picture 2" descr="https://upload.wikimedia.org/wikipedia/commons/thumb/4/47/Tuthankhamun_Egyptian_Museum.jpg/800px-Tuthankhamun_Egyptian_Museum.jpg">
            <a:extLst>
              <a:ext uri="{FF2B5EF4-FFF2-40B4-BE49-F238E27FC236}">
                <a16:creationId xmlns:a16="http://schemas.microsoft.com/office/drawing/2014/main" id="{B6CC46E3-44C4-49EB-B34B-8B253679CB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79214" y="697774"/>
            <a:ext cx="2199986" cy="31764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8CE988E8-9AEC-4E65-9558-A14025203945}"/>
              </a:ext>
            </a:extLst>
          </p:cNvPr>
          <p:cNvSpPr/>
          <p:nvPr/>
        </p:nvSpPr>
        <p:spPr>
          <a:xfrm>
            <a:off x="9179214" y="3874224"/>
            <a:ext cx="2311400" cy="1200329"/>
          </a:xfrm>
          <a:prstGeom prst="rect">
            <a:avLst/>
          </a:prstGeom>
        </p:spPr>
        <p:txBody>
          <a:bodyPr wrap="square">
            <a:spAutoFit/>
          </a:bodyPr>
          <a:lstStyle/>
          <a:p>
            <a:r>
              <a:rPr lang="en-US" dirty="0">
                <a:solidFill>
                  <a:srgbClr val="222222"/>
                </a:solidFill>
                <a:latin typeface="Arial" panose="020B0604020202020204" pitchFamily="34" charset="0"/>
              </a:rPr>
              <a:t>The </a:t>
            </a:r>
            <a:r>
              <a:rPr lang="en-US" dirty="0">
                <a:solidFill>
                  <a:srgbClr val="0B0080"/>
                </a:solidFill>
                <a:latin typeface="Arial" panose="020B0604020202020204" pitchFamily="34" charset="0"/>
              </a:rPr>
              <a:t>Gold Mask of Tutankhamun</a:t>
            </a:r>
            <a:r>
              <a:rPr lang="en-US" dirty="0">
                <a:solidFill>
                  <a:srgbClr val="222222"/>
                </a:solidFill>
                <a:latin typeface="Arial" panose="020B0604020202020204" pitchFamily="34" charset="0"/>
              </a:rPr>
              <a:t>, composed of 11 kg of solid gold</a:t>
            </a:r>
            <a:endParaRPr lang="en-US" dirty="0"/>
          </a:p>
        </p:txBody>
      </p:sp>
    </p:spTree>
    <p:extLst>
      <p:ext uri="{BB962C8B-B14F-4D97-AF65-F5344CB8AC3E}">
        <p14:creationId xmlns:p14="http://schemas.microsoft.com/office/powerpoint/2010/main" val="22332513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BA3B4F-988D-4A00-96F6-525B576A9A27}"/>
              </a:ext>
            </a:extLst>
          </p:cNvPr>
          <p:cNvPicPr>
            <a:picLocks noChangeAspect="1"/>
          </p:cNvPicPr>
          <p:nvPr/>
        </p:nvPicPr>
        <p:blipFill>
          <a:blip r:embed="rId2"/>
          <a:stretch>
            <a:fillRect/>
          </a:stretch>
        </p:blipFill>
        <p:spPr>
          <a:xfrm>
            <a:off x="823912" y="1833562"/>
            <a:ext cx="2632287" cy="1971674"/>
          </a:xfrm>
          <a:prstGeom prst="rect">
            <a:avLst/>
          </a:prstGeom>
        </p:spPr>
      </p:pic>
      <p:sp>
        <p:nvSpPr>
          <p:cNvPr id="4" name="Title 1">
            <a:extLst>
              <a:ext uri="{FF2B5EF4-FFF2-40B4-BE49-F238E27FC236}">
                <a16:creationId xmlns:a16="http://schemas.microsoft.com/office/drawing/2014/main" id="{A2DFE34C-0335-4B7A-A1D4-4B08259A399B}"/>
              </a:ext>
            </a:extLst>
          </p:cNvPr>
          <p:cNvSpPr txBox="1">
            <a:spLocks/>
          </p:cNvSpPr>
          <p:nvPr/>
        </p:nvSpPr>
        <p:spPr>
          <a:xfrm>
            <a:off x="1295402" y="982133"/>
            <a:ext cx="9601196" cy="706968"/>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Egyptian Museum: Mummies Room</a:t>
            </a:r>
          </a:p>
        </p:txBody>
      </p:sp>
      <p:pic>
        <p:nvPicPr>
          <p:cNvPr id="20488" name="Picture 8" descr="Image result for mummy in cairo museum">
            <a:extLst>
              <a:ext uri="{FF2B5EF4-FFF2-40B4-BE49-F238E27FC236}">
                <a16:creationId xmlns:a16="http://schemas.microsoft.com/office/drawing/2014/main" id="{8B0DD5DE-85D4-43C4-A643-F807353EDE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1077" y="1741356"/>
            <a:ext cx="4391028" cy="293320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EC15E7E-9E14-4F0F-B18F-7212F2C40D7E}"/>
              </a:ext>
            </a:extLst>
          </p:cNvPr>
          <p:cNvPicPr>
            <a:picLocks noChangeAspect="1"/>
          </p:cNvPicPr>
          <p:nvPr/>
        </p:nvPicPr>
        <p:blipFill>
          <a:blip r:embed="rId4"/>
          <a:stretch>
            <a:fillRect/>
          </a:stretch>
        </p:blipFill>
        <p:spPr>
          <a:xfrm>
            <a:off x="748017" y="4168280"/>
            <a:ext cx="3076575" cy="1485900"/>
          </a:xfrm>
          <a:prstGeom prst="rect">
            <a:avLst/>
          </a:prstGeom>
        </p:spPr>
      </p:pic>
      <p:pic>
        <p:nvPicPr>
          <p:cNvPr id="8" name="Picture 7">
            <a:extLst>
              <a:ext uri="{FF2B5EF4-FFF2-40B4-BE49-F238E27FC236}">
                <a16:creationId xmlns:a16="http://schemas.microsoft.com/office/drawing/2014/main" id="{D76D3052-512C-4C7A-8B0B-8284D437535E}"/>
              </a:ext>
            </a:extLst>
          </p:cNvPr>
          <p:cNvPicPr>
            <a:picLocks noChangeAspect="1"/>
          </p:cNvPicPr>
          <p:nvPr/>
        </p:nvPicPr>
        <p:blipFill>
          <a:blip r:embed="rId5"/>
          <a:stretch>
            <a:fillRect/>
          </a:stretch>
        </p:blipFill>
        <p:spPr>
          <a:xfrm>
            <a:off x="7843364" y="3591159"/>
            <a:ext cx="3524724" cy="2640141"/>
          </a:xfrm>
          <a:prstGeom prst="rect">
            <a:avLst/>
          </a:prstGeom>
        </p:spPr>
      </p:pic>
      <p:pic>
        <p:nvPicPr>
          <p:cNvPr id="20490" name="Picture 10" descr="Image result for mummy in cairo museum">
            <a:extLst>
              <a:ext uri="{FF2B5EF4-FFF2-40B4-BE49-F238E27FC236}">
                <a16:creationId xmlns:a16="http://schemas.microsoft.com/office/drawing/2014/main" id="{EF7D3AA0-F65F-44E9-9B35-637499075EC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6296" r="18152" b="30494"/>
          <a:stretch/>
        </p:blipFill>
        <p:spPr bwMode="auto">
          <a:xfrm>
            <a:off x="8862803" y="1689101"/>
            <a:ext cx="1513097" cy="1849803"/>
          </a:xfrm>
          <a:prstGeom prst="rect">
            <a:avLst/>
          </a:prstGeom>
          <a:noFill/>
          <a:extLst>
            <a:ext uri="{909E8E84-426E-40DD-AFC4-6F175D3DCCD1}">
              <a14:hiddenFill xmlns:a14="http://schemas.microsoft.com/office/drawing/2010/main">
                <a:solidFill>
                  <a:srgbClr val="FFFFFF"/>
                </a:solidFill>
              </a14:hiddenFill>
            </a:ext>
          </a:extLst>
        </p:spPr>
      </p:pic>
      <p:pic>
        <p:nvPicPr>
          <p:cNvPr id="20494" name="Picture 14" descr="Image result for mummy in cairo museum">
            <a:extLst>
              <a:ext uri="{FF2B5EF4-FFF2-40B4-BE49-F238E27FC236}">
                <a16:creationId xmlns:a16="http://schemas.microsoft.com/office/drawing/2014/main" id="{D57CC3B8-BFB1-4E41-9506-93AB4D0461A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5346" y="4826462"/>
            <a:ext cx="2063750" cy="1287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7295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92BAD4A-9F62-440F-AAF1-0889844E0C23}"/>
              </a:ext>
            </a:extLst>
          </p:cNvPr>
          <p:cNvSpPr/>
          <p:nvPr/>
        </p:nvSpPr>
        <p:spPr>
          <a:xfrm>
            <a:off x="1104900" y="2262456"/>
            <a:ext cx="10256520" cy="3970318"/>
          </a:xfrm>
          <a:prstGeom prst="rect">
            <a:avLst/>
          </a:prstGeom>
        </p:spPr>
        <p:txBody>
          <a:bodyPr wrap="square">
            <a:spAutoFit/>
          </a:bodyPr>
          <a:lstStyle/>
          <a:p>
            <a:endParaRPr lang="en-US" b="1" dirty="0">
              <a:solidFill>
                <a:srgbClr val="4F5759"/>
              </a:solidFill>
              <a:latin typeface="Arial" panose="020B0604020202020204" pitchFamily="34" charset="0"/>
            </a:endParaRPr>
          </a:p>
          <a:p>
            <a:r>
              <a:rPr lang="en-US" dirty="0">
                <a:solidFill>
                  <a:srgbClr val="000000"/>
                </a:solidFill>
                <a:latin typeface="Verdana" panose="020B0604030504040204" pitchFamily="34" charset="0"/>
              </a:rPr>
              <a:t>Ancient Egyptians believed in an afterlife when someone died.  Mummification helped someone reach the afterlife as they thought that, in order to have an afterlife, the dead person would have to repossess his or her body. Egyptians believed that the only way to do this was if the body was recognizable.</a:t>
            </a:r>
          </a:p>
          <a:p>
            <a:r>
              <a:rPr lang="en-US" dirty="0">
                <a:solidFill>
                  <a:srgbClr val="000000"/>
                </a:solidFill>
                <a:latin typeface="Verdana" panose="020B0604030504040204" pitchFamily="34" charset="0"/>
              </a:rPr>
              <a:t> </a:t>
            </a:r>
          </a:p>
          <a:p>
            <a:r>
              <a:rPr lang="en-US" dirty="0">
                <a:solidFill>
                  <a:srgbClr val="000000"/>
                </a:solidFill>
                <a:latin typeface="Verdana" panose="020B0604030504040204" pitchFamily="34" charset="0"/>
              </a:rPr>
              <a:t>Mummification was mainly done to wealthy people as poorer people could not afford the process. </a:t>
            </a:r>
          </a:p>
          <a:p>
            <a:r>
              <a:rPr lang="en-US" dirty="0">
                <a:solidFill>
                  <a:srgbClr val="000000"/>
                </a:solidFill>
                <a:latin typeface="Verdana" panose="020B0604030504040204" pitchFamily="34" charset="0"/>
              </a:rPr>
              <a:t> </a:t>
            </a:r>
          </a:p>
          <a:p>
            <a:r>
              <a:rPr lang="en-US" dirty="0">
                <a:solidFill>
                  <a:srgbClr val="000000"/>
                </a:solidFill>
                <a:latin typeface="Verdana" panose="020B0604030504040204" pitchFamily="34" charset="0"/>
              </a:rPr>
              <a:t>The chief embalmer was a priest wearing a mask of Anubis. Anubis was the jackal headed god of the dead. He was closely associated with mummification and embalming. </a:t>
            </a:r>
            <a:br>
              <a:rPr lang="en-US" dirty="0">
                <a:solidFill>
                  <a:srgbClr val="000000"/>
                </a:solidFill>
                <a:latin typeface="Verdana" panose="020B0604030504040204" pitchFamily="34" charset="0"/>
              </a:rPr>
            </a:br>
            <a:br>
              <a:rPr lang="en-US" dirty="0">
                <a:solidFill>
                  <a:srgbClr val="000000"/>
                </a:solidFill>
                <a:latin typeface="Verdana" panose="020B0604030504040204" pitchFamily="34" charset="0"/>
              </a:rPr>
            </a:br>
            <a:endParaRPr lang="en-US" b="0" i="0" dirty="0">
              <a:solidFill>
                <a:srgbClr val="000000"/>
              </a:solidFill>
              <a:effectLst/>
              <a:latin typeface="Verdana" panose="020B0604030504040204" pitchFamily="34" charset="0"/>
            </a:endParaRPr>
          </a:p>
        </p:txBody>
      </p:sp>
      <p:pic>
        <p:nvPicPr>
          <p:cNvPr id="43010" name="Picture 2" descr="Anubis mask">
            <a:extLst>
              <a:ext uri="{FF2B5EF4-FFF2-40B4-BE49-F238E27FC236}">
                <a16:creationId xmlns:a16="http://schemas.microsoft.com/office/drawing/2014/main" id="{5C19A256-446A-4EBA-AA23-857776AFE8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1614" y="674514"/>
            <a:ext cx="2181224" cy="169128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50448254-7DF3-4B7A-9CA6-62E57DB42CCA}"/>
              </a:ext>
            </a:extLst>
          </p:cNvPr>
          <p:cNvSpPr txBox="1">
            <a:spLocks/>
          </p:cNvSpPr>
          <p:nvPr/>
        </p:nvSpPr>
        <p:spPr>
          <a:xfrm>
            <a:off x="899162" y="674514"/>
            <a:ext cx="9601196" cy="706968"/>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4F5759"/>
                </a:solidFill>
                <a:latin typeface="Arial" panose="020B0604020202020204" pitchFamily="34" charset="0"/>
              </a:rPr>
              <a:t>Mummification Step by Step</a:t>
            </a:r>
          </a:p>
        </p:txBody>
      </p:sp>
    </p:spTree>
    <p:extLst>
      <p:ext uri="{BB962C8B-B14F-4D97-AF65-F5344CB8AC3E}">
        <p14:creationId xmlns:p14="http://schemas.microsoft.com/office/powerpoint/2010/main" val="29466251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92BAD4A-9F62-440F-AAF1-0889844E0C23}"/>
              </a:ext>
            </a:extLst>
          </p:cNvPr>
          <p:cNvSpPr/>
          <p:nvPr/>
        </p:nvSpPr>
        <p:spPr>
          <a:xfrm>
            <a:off x="967740" y="1363296"/>
            <a:ext cx="10256520" cy="4524315"/>
          </a:xfrm>
          <a:prstGeom prst="rect">
            <a:avLst/>
          </a:prstGeom>
        </p:spPr>
        <p:txBody>
          <a:bodyPr wrap="square">
            <a:spAutoFit/>
          </a:bodyPr>
          <a:lstStyle/>
          <a:p>
            <a:br>
              <a:rPr lang="en-US" dirty="0">
                <a:solidFill>
                  <a:srgbClr val="000000"/>
                </a:solidFill>
                <a:latin typeface="Verdana" panose="020B0604030504040204" pitchFamily="34" charset="0"/>
              </a:rPr>
            </a:br>
            <a:br>
              <a:rPr lang="en-US" dirty="0">
                <a:solidFill>
                  <a:srgbClr val="000000"/>
                </a:solidFill>
                <a:latin typeface="Verdana" panose="020B0604030504040204" pitchFamily="34" charset="0"/>
              </a:rPr>
            </a:br>
            <a:r>
              <a:rPr lang="en-US" dirty="0">
                <a:solidFill>
                  <a:srgbClr val="000000"/>
                </a:solidFill>
                <a:latin typeface="Verdana" panose="020B0604030504040204" pitchFamily="34" charset="0"/>
              </a:rPr>
              <a:t>Here are the steps for the mummification process:  </a:t>
            </a:r>
          </a:p>
          <a:p>
            <a:pPr>
              <a:buFont typeface="+mj-lt"/>
              <a:buAutoNum type="arabicPeriod"/>
            </a:pPr>
            <a:r>
              <a:rPr lang="en-US" dirty="0">
                <a:solidFill>
                  <a:srgbClr val="000000"/>
                </a:solidFill>
                <a:latin typeface="Verdana" panose="020B0604030504040204" pitchFamily="34" charset="0"/>
              </a:rPr>
              <a:t>Insert a hook through a hole near the nose and pull out part of the brain</a:t>
            </a:r>
          </a:p>
          <a:p>
            <a:pPr>
              <a:buFont typeface="+mj-lt"/>
              <a:buAutoNum type="arabicPeriod"/>
            </a:pPr>
            <a:r>
              <a:rPr lang="en-US" dirty="0">
                <a:solidFill>
                  <a:srgbClr val="000000"/>
                </a:solidFill>
                <a:latin typeface="Verdana" panose="020B0604030504040204" pitchFamily="34" charset="0"/>
              </a:rPr>
              <a:t>Make a cut on the left side of the body near the tummy</a:t>
            </a:r>
          </a:p>
          <a:p>
            <a:pPr>
              <a:buFont typeface="+mj-lt"/>
              <a:buAutoNum type="arabicPeriod"/>
            </a:pPr>
            <a:r>
              <a:rPr lang="en-US" dirty="0">
                <a:solidFill>
                  <a:srgbClr val="000000"/>
                </a:solidFill>
                <a:latin typeface="Verdana" panose="020B0604030504040204" pitchFamily="34" charset="0"/>
              </a:rPr>
              <a:t>Remove all internal organs</a:t>
            </a:r>
          </a:p>
          <a:p>
            <a:pPr>
              <a:buFont typeface="+mj-lt"/>
              <a:buAutoNum type="arabicPeriod"/>
            </a:pPr>
            <a:r>
              <a:rPr lang="en-US" dirty="0">
                <a:solidFill>
                  <a:srgbClr val="000000"/>
                </a:solidFill>
                <a:latin typeface="Verdana" panose="020B0604030504040204" pitchFamily="34" charset="0"/>
              </a:rPr>
              <a:t>Let the internal organs dry</a:t>
            </a:r>
          </a:p>
          <a:p>
            <a:pPr>
              <a:buFont typeface="+mj-lt"/>
              <a:buAutoNum type="arabicPeriod"/>
            </a:pPr>
            <a:r>
              <a:rPr lang="en-US" dirty="0">
                <a:solidFill>
                  <a:srgbClr val="000000"/>
                </a:solidFill>
                <a:latin typeface="Verdana" panose="020B0604030504040204" pitchFamily="34" charset="0"/>
              </a:rPr>
              <a:t>Place the lungs, intestines, stomach and liver inside canopic jars</a:t>
            </a:r>
          </a:p>
          <a:p>
            <a:pPr>
              <a:buFont typeface="+mj-lt"/>
              <a:buAutoNum type="arabicPeriod"/>
            </a:pPr>
            <a:r>
              <a:rPr lang="en-US" dirty="0">
                <a:solidFill>
                  <a:srgbClr val="000000"/>
                </a:solidFill>
                <a:latin typeface="Verdana" panose="020B0604030504040204" pitchFamily="34" charset="0"/>
              </a:rPr>
              <a:t>Place the heart back inside the body</a:t>
            </a:r>
          </a:p>
          <a:p>
            <a:pPr>
              <a:buFont typeface="+mj-lt"/>
              <a:buAutoNum type="arabicPeriod"/>
            </a:pPr>
            <a:r>
              <a:rPr lang="en-US" dirty="0">
                <a:solidFill>
                  <a:srgbClr val="000000"/>
                </a:solidFill>
                <a:latin typeface="Verdana" panose="020B0604030504040204" pitchFamily="34" charset="0"/>
              </a:rPr>
              <a:t>Rinse inside of body with wine and spices</a:t>
            </a:r>
          </a:p>
          <a:p>
            <a:pPr>
              <a:buFont typeface="+mj-lt"/>
              <a:buAutoNum type="arabicPeriod"/>
            </a:pPr>
            <a:r>
              <a:rPr lang="en-US" dirty="0">
                <a:solidFill>
                  <a:srgbClr val="000000"/>
                </a:solidFill>
                <a:latin typeface="Verdana" panose="020B0604030504040204" pitchFamily="34" charset="0"/>
              </a:rPr>
              <a:t>Cover the corpse with natron (salt) for 70 days</a:t>
            </a:r>
          </a:p>
          <a:p>
            <a:pPr>
              <a:buFont typeface="+mj-lt"/>
              <a:buAutoNum type="arabicPeriod"/>
            </a:pPr>
            <a:r>
              <a:rPr lang="en-US" dirty="0">
                <a:solidFill>
                  <a:srgbClr val="000000"/>
                </a:solidFill>
                <a:latin typeface="Verdana" panose="020B0604030504040204" pitchFamily="34" charset="0"/>
              </a:rPr>
              <a:t>After 40 days stuff the body with linen or sand to give it a more human shape</a:t>
            </a:r>
          </a:p>
          <a:p>
            <a:pPr>
              <a:buFont typeface="+mj-lt"/>
              <a:buAutoNum type="arabicPeriod"/>
            </a:pPr>
            <a:r>
              <a:rPr lang="en-US" dirty="0">
                <a:solidFill>
                  <a:srgbClr val="000000"/>
                </a:solidFill>
                <a:latin typeface="Verdana" panose="020B0604030504040204" pitchFamily="34" charset="0"/>
              </a:rPr>
              <a:t>After the 70 days wrap the body from head to toe in bandages</a:t>
            </a:r>
          </a:p>
          <a:p>
            <a:pPr>
              <a:buFont typeface="+mj-lt"/>
              <a:buAutoNum type="arabicPeriod"/>
            </a:pPr>
            <a:r>
              <a:rPr lang="en-US" dirty="0">
                <a:solidFill>
                  <a:srgbClr val="000000"/>
                </a:solidFill>
                <a:latin typeface="Verdana" panose="020B0604030504040204" pitchFamily="34" charset="0"/>
              </a:rPr>
              <a:t>Place in a sarcophagus </a:t>
            </a:r>
          </a:p>
          <a:p>
            <a:r>
              <a:rPr lang="en-US" dirty="0">
                <a:solidFill>
                  <a:srgbClr val="000000"/>
                </a:solidFill>
                <a:latin typeface="Verdana" panose="020B0604030504040204" pitchFamily="34" charset="0"/>
              </a:rPr>
              <a:t>If the person had been a Pharaoh, he would be placed inside his special burial chamber with lots of treasure.</a:t>
            </a:r>
            <a:endParaRPr lang="en-US" b="0" i="0" dirty="0">
              <a:solidFill>
                <a:srgbClr val="000000"/>
              </a:solidFill>
              <a:effectLst/>
              <a:latin typeface="Verdana" panose="020B0604030504040204" pitchFamily="34" charset="0"/>
            </a:endParaRPr>
          </a:p>
        </p:txBody>
      </p:sp>
      <p:sp>
        <p:nvSpPr>
          <p:cNvPr id="3" name="Title 1">
            <a:extLst>
              <a:ext uri="{FF2B5EF4-FFF2-40B4-BE49-F238E27FC236}">
                <a16:creationId xmlns:a16="http://schemas.microsoft.com/office/drawing/2014/main" id="{42AFEA14-B67C-4846-896B-99FCD99C79B3}"/>
              </a:ext>
            </a:extLst>
          </p:cNvPr>
          <p:cNvSpPr txBox="1">
            <a:spLocks/>
          </p:cNvSpPr>
          <p:nvPr/>
        </p:nvSpPr>
        <p:spPr>
          <a:xfrm>
            <a:off x="598801" y="656328"/>
            <a:ext cx="9601196" cy="706968"/>
          </a:xfrm>
          <a:prstGeom prst="rect">
            <a:avLst/>
          </a:prstGeom>
        </p:spPr>
        <p:txBody>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a:solidFill>
                  <a:srgbClr val="4F5759"/>
                </a:solidFill>
                <a:latin typeface="Arial" panose="020B0604020202020204" pitchFamily="34" charset="0"/>
              </a:rPr>
              <a:t>Mummification Step by Step</a:t>
            </a:r>
          </a:p>
        </p:txBody>
      </p:sp>
      <p:pic>
        <p:nvPicPr>
          <p:cNvPr id="4" name="Picture 3">
            <a:extLst>
              <a:ext uri="{FF2B5EF4-FFF2-40B4-BE49-F238E27FC236}">
                <a16:creationId xmlns:a16="http://schemas.microsoft.com/office/drawing/2014/main" id="{952758A1-3507-424A-8EA1-9FDC857AEEB3}"/>
              </a:ext>
            </a:extLst>
          </p:cNvPr>
          <p:cNvPicPr>
            <a:picLocks noChangeAspect="1"/>
          </p:cNvPicPr>
          <p:nvPr/>
        </p:nvPicPr>
        <p:blipFill rotWithShape="1">
          <a:blip r:embed="rId2"/>
          <a:srcRect t="21136"/>
          <a:stretch/>
        </p:blipFill>
        <p:spPr>
          <a:xfrm>
            <a:off x="8768389" y="327481"/>
            <a:ext cx="3076575" cy="1171839"/>
          </a:xfrm>
          <a:prstGeom prst="rect">
            <a:avLst/>
          </a:prstGeom>
        </p:spPr>
      </p:pic>
      <p:pic>
        <p:nvPicPr>
          <p:cNvPr id="45058" name="Picture 2" descr="Image result for canopic jars">
            <a:extLst>
              <a:ext uri="{FF2B5EF4-FFF2-40B4-BE49-F238E27FC236}">
                <a16:creationId xmlns:a16="http://schemas.microsoft.com/office/drawing/2014/main" id="{4F268BD3-77CF-493A-B070-534E4D646E7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1296" r="20083"/>
          <a:stretch/>
        </p:blipFill>
        <p:spPr bwMode="auto">
          <a:xfrm>
            <a:off x="10306676" y="2839561"/>
            <a:ext cx="921385" cy="1571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31083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Image result for valley of the kings">
            <a:extLst>
              <a:ext uri="{FF2B5EF4-FFF2-40B4-BE49-F238E27FC236}">
                <a16:creationId xmlns:a16="http://schemas.microsoft.com/office/drawing/2014/main" id="{A68FE8F8-BC85-45A6-A01C-CDEAD30898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100" y="1913182"/>
            <a:ext cx="4587875" cy="303163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EBCB1B2-9FEE-4E26-ADF9-C1496C6E70FD}"/>
              </a:ext>
            </a:extLst>
          </p:cNvPr>
          <p:cNvSpPr/>
          <p:nvPr/>
        </p:nvSpPr>
        <p:spPr>
          <a:xfrm>
            <a:off x="5314315" y="1720582"/>
            <a:ext cx="6002020" cy="3785652"/>
          </a:xfrm>
          <a:prstGeom prst="rect">
            <a:avLst/>
          </a:prstGeom>
        </p:spPr>
        <p:txBody>
          <a:bodyPr wrap="square">
            <a:spAutoFit/>
          </a:bodyPr>
          <a:lstStyle/>
          <a:p>
            <a:r>
              <a:rPr lang="en-US" sz="2000" dirty="0">
                <a:solidFill>
                  <a:srgbClr val="222222"/>
                </a:solidFill>
                <a:latin typeface="Arial" panose="020B0604020202020204" pitchFamily="34" charset="0"/>
              </a:rPr>
              <a:t>*The Valley of the Kings stands on the west bank of the </a:t>
            </a:r>
            <a:r>
              <a:rPr lang="en-US" sz="2000" dirty="0">
                <a:solidFill>
                  <a:srgbClr val="0B0080"/>
                </a:solidFill>
                <a:latin typeface="Arial" panose="020B0604020202020204" pitchFamily="34" charset="0"/>
              </a:rPr>
              <a:t>Nile</a:t>
            </a:r>
            <a:r>
              <a:rPr lang="en-US" sz="2000" dirty="0">
                <a:solidFill>
                  <a:srgbClr val="222222"/>
                </a:solidFill>
                <a:latin typeface="Arial" panose="020B0604020202020204" pitchFamily="34" charset="0"/>
              </a:rPr>
              <a:t>, opposite  </a:t>
            </a:r>
            <a:r>
              <a:rPr lang="en-US" sz="2000" dirty="0">
                <a:solidFill>
                  <a:srgbClr val="0B0080"/>
                </a:solidFill>
                <a:latin typeface="Arial" panose="020B0604020202020204" pitchFamily="34" charset="0"/>
              </a:rPr>
              <a:t>Luxor</a:t>
            </a:r>
            <a:r>
              <a:rPr lang="en-US" sz="2000" dirty="0">
                <a:solidFill>
                  <a:srgbClr val="222222"/>
                </a:solidFill>
                <a:latin typeface="Arial" panose="020B0604020202020204" pitchFamily="34" charset="0"/>
              </a:rPr>
              <a:t>. </a:t>
            </a:r>
          </a:p>
          <a:p>
            <a:r>
              <a:rPr lang="en-US" sz="2000" dirty="0">
                <a:solidFill>
                  <a:srgbClr val="222222"/>
                </a:solidFill>
                <a:latin typeface="Arial" panose="020B0604020202020204" pitchFamily="34" charset="0"/>
              </a:rPr>
              <a:t>*The valley is known to contain 63 tombs and chambers (ranging in size from </a:t>
            </a:r>
            <a:r>
              <a:rPr lang="en-US" sz="2000" dirty="0">
                <a:solidFill>
                  <a:srgbClr val="0B0080"/>
                </a:solidFill>
                <a:latin typeface="Arial" panose="020B0604020202020204" pitchFamily="34" charset="0"/>
              </a:rPr>
              <a:t>KV54</a:t>
            </a:r>
            <a:r>
              <a:rPr lang="en-US" sz="2000" dirty="0">
                <a:solidFill>
                  <a:srgbClr val="222222"/>
                </a:solidFill>
                <a:latin typeface="Arial" panose="020B0604020202020204" pitchFamily="34" charset="0"/>
              </a:rPr>
              <a:t>, a simple pit, to </a:t>
            </a:r>
            <a:r>
              <a:rPr lang="en-US" sz="2000" dirty="0">
                <a:solidFill>
                  <a:srgbClr val="0B0080"/>
                </a:solidFill>
                <a:latin typeface="Arial" panose="020B0604020202020204" pitchFamily="34" charset="0"/>
              </a:rPr>
              <a:t>KV5</a:t>
            </a:r>
            <a:r>
              <a:rPr lang="en-US" sz="2000" dirty="0">
                <a:solidFill>
                  <a:srgbClr val="222222"/>
                </a:solidFill>
                <a:latin typeface="Arial" panose="020B0604020202020204" pitchFamily="34" charset="0"/>
              </a:rPr>
              <a:t>, a complex tomb with over 120 chambers. </a:t>
            </a:r>
          </a:p>
          <a:p>
            <a:r>
              <a:rPr lang="en-US" sz="2000" dirty="0">
                <a:solidFill>
                  <a:srgbClr val="222222"/>
                </a:solidFill>
                <a:latin typeface="Arial" panose="020B0604020202020204" pitchFamily="34" charset="0"/>
              </a:rPr>
              <a:t>*The Valley was the principal burial place of the major royal figures of the </a:t>
            </a:r>
            <a:r>
              <a:rPr lang="en-US" sz="2000" dirty="0">
                <a:solidFill>
                  <a:srgbClr val="0B0080"/>
                </a:solidFill>
                <a:latin typeface="Arial" panose="020B0604020202020204" pitchFamily="34" charset="0"/>
              </a:rPr>
              <a:t>Egyptian</a:t>
            </a:r>
            <a:r>
              <a:rPr lang="en-US" sz="2000" dirty="0">
                <a:solidFill>
                  <a:srgbClr val="222222"/>
                </a:solidFill>
                <a:latin typeface="Arial" panose="020B0604020202020204" pitchFamily="34" charset="0"/>
              </a:rPr>
              <a:t> </a:t>
            </a:r>
            <a:r>
              <a:rPr lang="en-US" sz="2000" dirty="0">
                <a:solidFill>
                  <a:srgbClr val="0B0080"/>
                </a:solidFill>
                <a:latin typeface="Arial" panose="020B0604020202020204" pitchFamily="34" charset="0"/>
              </a:rPr>
              <a:t>New Kingdom</a:t>
            </a:r>
            <a:r>
              <a:rPr lang="en-US" sz="2000" dirty="0">
                <a:solidFill>
                  <a:srgbClr val="222222"/>
                </a:solidFill>
                <a:latin typeface="Arial" panose="020B0604020202020204" pitchFamily="34" charset="0"/>
              </a:rPr>
              <a:t>, as well as a number of privileged nobles (</a:t>
            </a:r>
            <a:r>
              <a:rPr lang="en-US" sz="2000" u="sng" dirty="0"/>
              <a:t>18th</a:t>
            </a:r>
            <a:r>
              <a:rPr lang="en-US" sz="2000" dirty="0"/>
              <a:t>, </a:t>
            </a:r>
            <a:r>
              <a:rPr lang="en-US" sz="2000" u="sng" dirty="0"/>
              <a:t>19th</a:t>
            </a:r>
            <a:r>
              <a:rPr lang="en-US" sz="2000" dirty="0"/>
              <a:t>, and </a:t>
            </a:r>
            <a:r>
              <a:rPr lang="en-US" sz="2000" u="sng" dirty="0"/>
              <a:t>20th</a:t>
            </a:r>
            <a:r>
              <a:rPr lang="en-US" sz="2000" dirty="0"/>
              <a:t> </a:t>
            </a:r>
            <a:r>
              <a:rPr lang="en-US" sz="2000" u="sng" dirty="0"/>
              <a:t>dynasties</a:t>
            </a:r>
            <a:r>
              <a:rPr lang="en-US" sz="2000" dirty="0"/>
              <a:t> :1539–1075 </a:t>
            </a:r>
            <a:r>
              <a:rPr lang="en-US" sz="2000" cap="small" dirty="0" err="1"/>
              <a:t>bce</a:t>
            </a:r>
            <a:r>
              <a:rPr lang="en-US" sz="2000" dirty="0"/>
              <a:t>)</a:t>
            </a:r>
            <a:r>
              <a:rPr lang="en-US" sz="2000" dirty="0">
                <a:solidFill>
                  <a:srgbClr val="222222"/>
                </a:solidFill>
                <a:latin typeface="Arial" panose="020B0604020202020204" pitchFamily="34" charset="0"/>
              </a:rPr>
              <a:t>. </a:t>
            </a:r>
          </a:p>
          <a:p>
            <a:r>
              <a:rPr lang="en-US" sz="2000" dirty="0">
                <a:solidFill>
                  <a:srgbClr val="222222"/>
                </a:solidFill>
                <a:latin typeface="Arial" panose="020B0604020202020204" pitchFamily="34" charset="0"/>
              </a:rPr>
              <a:t>*Almost all of the tombs seem to have been opened and robbed in antiquity, but they still give an idea of the opulence and power of the Pharaohs.</a:t>
            </a:r>
            <a:endParaRPr lang="en-US" sz="2000" b="0" i="0" dirty="0">
              <a:solidFill>
                <a:srgbClr val="222222"/>
              </a:solidFill>
              <a:effectLst/>
              <a:latin typeface="Arial" panose="020B0604020202020204" pitchFamily="34" charset="0"/>
            </a:endParaRPr>
          </a:p>
        </p:txBody>
      </p:sp>
      <p:sp>
        <p:nvSpPr>
          <p:cNvPr id="3" name="TextBox 2">
            <a:extLst>
              <a:ext uri="{FF2B5EF4-FFF2-40B4-BE49-F238E27FC236}">
                <a16:creationId xmlns:a16="http://schemas.microsoft.com/office/drawing/2014/main" id="{445DBA95-7E6C-44FF-ABF8-E5750B185889}"/>
              </a:ext>
            </a:extLst>
          </p:cNvPr>
          <p:cNvSpPr txBox="1"/>
          <p:nvPr/>
        </p:nvSpPr>
        <p:spPr>
          <a:xfrm>
            <a:off x="4352925" y="841633"/>
            <a:ext cx="3962400" cy="646331"/>
          </a:xfrm>
          <a:prstGeom prst="rect">
            <a:avLst/>
          </a:prstGeom>
          <a:noFill/>
        </p:spPr>
        <p:txBody>
          <a:bodyPr wrap="square" rtlCol="0">
            <a:spAutoFit/>
          </a:bodyPr>
          <a:lstStyle/>
          <a:p>
            <a:r>
              <a:rPr lang="en-US" sz="3600" b="1" dirty="0"/>
              <a:t>Valley of the Kings</a:t>
            </a:r>
          </a:p>
        </p:txBody>
      </p:sp>
    </p:spTree>
    <p:extLst>
      <p:ext uri="{BB962C8B-B14F-4D97-AF65-F5344CB8AC3E}">
        <p14:creationId xmlns:p14="http://schemas.microsoft.com/office/powerpoint/2010/main" val="9661664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0BD17-25D9-44EB-9E13-39B679B27790}"/>
              </a:ext>
            </a:extLst>
          </p:cNvPr>
          <p:cNvSpPr>
            <a:spLocks noGrp="1"/>
          </p:cNvSpPr>
          <p:nvPr>
            <p:ph type="title"/>
          </p:nvPr>
        </p:nvSpPr>
        <p:spPr/>
        <p:txBody>
          <a:bodyPr/>
          <a:lstStyle/>
          <a:p>
            <a:r>
              <a:rPr lang="en-US" dirty="0"/>
              <a:t>King Tutankhamen’s Grave</a:t>
            </a:r>
          </a:p>
        </p:txBody>
      </p:sp>
      <p:sp>
        <p:nvSpPr>
          <p:cNvPr id="3" name="Content Placeholder 2">
            <a:extLst>
              <a:ext uri="{FF2B5EF4-FFF2-40B4-BE49-F238E27FC236}">
                <a16:creationId xmlns:a16="http://schemas.microsoft.com/office/drawing/2014/main" id="{F41D5BC7-3647-4E39-9684-BE6E98BA3032}"/>
              </a:ext>
            </a:extLst>
          </p:cNvPr>
          <p:cNvSpPr>
            <a:spLocks noGrp="1"/>
          </p:cNvSpPr>
          <p:nvPr>
            <p:ph idx="1"/>
          </p:nvPr>
        </p:nvSpPr>
        <p:spPr>
          <a:xfrm>
            <a:off x="3667125" y="2463800"/>
            <a:ext cx="7648575" cy="3746500"/>
          </a:xfrm>
        </p:spPr>
        <p:txBody>
          <a:bodyPr>
            <a:normAutofit fontScale="62500" lnSpcReduction="20000"/>
          </a:bodyPr>
          <a:lstStyle/>
          <a:p>
            <a:r>
              <a:rPr lang="en-US" dirty="0"/>
              <a:t>1891: British archaeologist Howard Carter first arrived in Egypt</a:t>
            </a:r>
          </a:p>
          <a:p>
            <a:r>
              <a:rPr lang="en-US" dirty="0"/>
              <a:t>Most of the ancient tombs had been discovered, though the little-known King Tutankhamen was still unaccounted for. </a:t>
            </a:r>
          </a:p>
          <a:p>
            <a:r>
              <a:rPr lang="en-US" dirty="0"/>
              <a:t>After World War I, Carter began an intensive search for “King </a:t>
            </a:r>
            <a:r>
              <a:rPr lang="en-US" dirty="0" err="1"/>
              <a:t>Tut’s</a:t>
            </a:r>
            <a:r>
              <a:rPr lang="en-US" dirty="0"/>
              <a:t> Tomb,” finally finding steps to the burial room hidden in the debris near the entrance of the nearby tomb of King Ramses VI in the Valley of the Kings. </a:t>
            </a:r>
          </a:p>
          <a:p>
            <a:r>
              <a:rPr lang="en-US" dirty="0"/>
              <a:t>On November 26, 1922, Carter and fellow archaeologist Lord Carnarvon entered the interior chambers of the tomb, finding them miraculously intact.</a:t>
            </a:r>
          </a:p>
          <a:p>
            <a:r>
              <a:rPr lang="en-US" dirty="0"/>
              <a:t>Thus began the monumental excavation process in which Carter carefully explored the four-room tomb over several years</a:t>
            </a:r>
          </a:p>
          <a:p>
            <a:r>
              <a:rPr lang="en-US" dirty="0"/>
              <a:t>He uncovered an incredible collection of several thousand objects. The most splendid architectural find was a stone sarcophagus containing three coffins nested within each other. Inside the final coffin, which was made out of solid gold, was the mummy of the boy-king Tutankhamen, preserved for more than 3,000 years. Most of these treasures are now housed in the Cairo Museum.</a:t>
            </a:r>
          </a:p>
          <a:p>
            <a:endParaRPr lang="en-US" dirty="0"/>
          </a:p>
        </p:txBody>
      </p:sp>
      <p:pic>
        <p:nvPicPr>
          <p:cNvPr id="25602" name="Picture 2" descr="https://upload.wikimedia.org/wikipedia/commons/thumb/c/c7/The_Moment_Carter_Opens_the_Tomb.JPG/800px-The_Moment_Carter_Opens_the_Tomb.JPG">
            <a:extLst>
              <a:ext uri="{FF2B5EF4-FFF2-40B4-BE49-F238E27FC236}">
                <a16:creationId xmlns:a16="http://schemas.microsoft.com/office/drawing/2014/main" id="{3A3D621F-A6A1-41E7-80CD-FD8FAE5ABE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119" y="2159000"/>
            <a:ext cx="2863106" cy="405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5834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1C01BE-A95B-4A7E-8D14-31834FB7B257}"/>
              </a:ext>
            </a:extLst>
          </p:cNvPr>
          <p:cNvSpPr/>
          <p:nvPr/>
        </p:nvSpPr>
        <p:spPr>
          <a:xfrm>
            <a:off x="3569459" y="678934"/>
            <a:ext cx="4543873" cy="584775"/>
          </a:xfrm>
          <a:prstGeom prst="rect">
            <a:avLst/>
          </a:prstGeom>
        </p:spPr>
        <p:txBody>
          <a:bodyPr wrap="none">
            <a:spAutoFit/>
          </a:bodyPr>
          <a:lstStyle/>
          <a:p>
            <a:r>
              <a:rPr lang="en-US" sz="3200" dirty="0"/>
              <a:t>King Tutankhamen’s Grave</a:t>
            </a:r>
          </a:p>
        </p:txBody>
      </p:sp>
      <p:sp>
        <p:nvSpPr>
          <p:cNvPr id="4" name="Rectangle 3">
            <a:extLst>
              <a:ext uri="{FF2B5EF4-FFF2-40B4-BE49-F238E27FC236}">
                <a16:creationId xmlns:a16="http://schemas.microsoft.com/office/drawing/2014/main" id="{BF9D7BEA-C26B-4AE8-9BE2-F56873D054BA}"/>
              </a:ext>
            </a:extLst>
          </p:cNvPr>
          <p:cNvSpPr/>
          <p:nvPr/>
        </p:nvSpPr>
        <p:spPr>
          <a:xfrm>
            <a:off x="4673600" y="1263709"/>
            <a:ext cx="6540500" cy="3847207"/>
          </a:xfrm>
          <a:prstGeom prst="rect">
            <a:avLst/>
          </a:prstGeom>
        </p:spPr>
        <p:txBody>
          <a:bodyPr wrap="square">
            <a:spAutoFit/>
          </a:bodyPr>
          <a:lstStyle/>
          <a:p>
            <a:r>
              <a:rPr lang="en-US" sz="2800" b="1" dirty="0">
                <a:solidFill>
                  <a:srgbClr val="000000"/>
                </a:solidFill>
                <a:latin typeface="Georgia" panose="02040502050405020303" pitchFamily="18" charset="0"/>
              </a:rPr>
              <a:t>*</a:t>
            </a:r>
            <a:r>
              <a:rPr lang="en-US" dirty="0">
                <a:solidFill>
                  <a:srgbClr val="000000"/>
                </a:solidFill>
                <a:latin typeface="Georgia" panose="02040502050405020303" pitchFamily="18" charset="0"/>
              </a:rPr>
              <a:t>The tomb of Tutankhamun was one of the smaller tombs of the Valley of the Kings as he was a fairly minor king who had a very short reign. </a:t>
            </a:r>
          </a:p>
          <a:p>
            <a:r>
              <a:rPr lang="en-US" b="1" dirty="0">
                <a:solidFill>
                  <a:srgbClr val="000000"/>
                </a:solidFill>
                <a:latin typeface="Georgia" panose="02040502050405020303" pitchFamily="18" charset="0"/>
              </a:rPr>
              <a:t>* </a:t>
            </a:r>
            <a:r>
              <a:rPr lang="en-US" dirty="0">
                <a:solidFill>
                  <a:srgbClr val="000000"/>
                </a:solidFill>
                <a:latin typeface="Georgia" panose="02040502050405020303" pitchFamily="18" charset="0"/>
              </a:rPr>
              <a:t>The tomb is located in an area not usually associated with royal burials perhaps because it may have originally been intended to be the tomb of his Vizier, Ay. </a:t>
            </a:r>
          </a:p>
          <a:p>
            <a:r>
              <a:rPr lang="en-US" b="1" dirty="0">
                <a:solidFill>
                  <a:srgbClr val="000000"/>
                </a:solidFill>
                <a:latin typeface="Georgia" panose="02040502050405020303" pitchFamily="18" charset="0"/>
              </a:rPr>
              <a:t>* </a:t>
            </a:r>
            <a:r>
              <a:rPr lang="en-US" dirty="0">
                <a:solidFill>
                  <a:srgbClr val="000000"/>
                </a:solidFill>
                <a:latin typeface="Georgia" panose="02040502050405020303" pitchFamily="18" charset="0"/>
              </a:rPr>
              <a:t>Despite its small size, the tomb was crammed with beautiful artefacts, leading many to speculate on the wonders that would have been placed in the tomb of a pharaoh such as Ramesses II or </a:t>
            </a:r>
            <a:r>
              <a:rPr lang="en-US" dirty="0" err="1">
                <a:solidFill>
                  <a:srgbClr val="000000"/>
                </a:solidFill>
                <a:latin typeface="Georgia" panose="02040502050405020303" pitchFamily="18" charset="0"/>
              </a:rPr>
              <a:t>Thuthmosis</a:t>
            </a:r>
            <a:r>
              <a:rPr lang="en-US" dirty="0">
                <a:solidFill>
                  <a:srgbClr val="000000"/>
                </a:solidFill>
                <a:latin typeface="Georgia" panose="02040502050405020303" pitchFamily="18" charset="0"/>
              </a:rPr>
              <a:t> III. </a:t>
            </a:r>
          </a:p>
          <a:p>
            <a:r>
              <a:rPr lang="en-US" b="1" dirty="0">
                <a:solidFill>
                  <a:srgbClr val="000000"/>
                </a:solidFill>
                <a:latin typeface="Georgia" panose="02040502050405020303" pitchFamily="18" charset="0"/>
              </a:rPr>
              <a:t>* </a:t>
            </a:r>
            <a:r>
              <a:rPr lang="en-US" dirty="0">
                <a:solidFill>
                  <a:srgbClr val="000000"/>
                </a:solidFill>
                <a:latin typeface="Georgia" panose="02040502050405020303" pitchFamily="18" charset="0"/>
              </a:rPr>
              <a:t>Over three thousand five hundred items were recovered from the burial of Tutankhamun, and many are breathtaking in their beauty and a testament to the skill of Egyptian craftsmen. </a:t>
            </a:r>
            <a:endParaRPr lang="en-US" dirty="0"/>
          </a:p>
        </p:txBody>
      </p:sp>
      <p:pic>
        <p:nvPicPr>
          <p:cNvPr id="22530" name="Picture 2" descr="shabti from the tomb of Tutankhamun">
            <a:extLst>
              <a:ext uri="{FF2B5EF4-FFF2-40B4-BE49-F238E27FC236}">
                <a16:creationId xmlns:a16="http://schemas.microsoft.com/office/drawing/2014/main" id="{7852BEC3-4AF1-423A-828B-BB7C8B4FE3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834138"/>
            <a:ext cx="2591559" cy="3455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4062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Plan of the tomb of Tutankhamun">
            <a:extLst>
              <a:ext uri="{FF2B5EF4-FFF2-40B4-BE49-F238E27FC236}">
                <a16:creationId xmlns:a16="http://schemas.microsoft.com/office/drawing/2014/main" id="{AAE77148-2BB4-4982-B202-4FA203FDC8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663" y="1394936"/>
            <a:ext cx="3800475" cy="28575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B032935-B4E9-49DF-AB86-C42EBBD00EAA}"/>
              </a:ext>
            </a:extLst>
          </p:cNvPr>
          <p:cNvSpPr/>
          <p:nvPr/>
        </p:nvSpPr>
        <p:spPr>
          <a:xfrm>
            <a:off x="850900" y="4383663"/>
            <a:ext cx="2311400" cy="1477328"/>
          </a:xfrm>
          <a:prstGeom prst="rect">
            <a:avLst/>
          </a:prstGeom>
        </p:spPr>
        <p:txBody>
          <a:bodyPr wrap="square">
            <a:spAutoFit/>
          </a:bodyPr>
          <a:lstStyle/>
          <a:p>
            <a:pPr>
              <a:buFont typeface="+mj-lt"/>
              <a:buAutoNum type="arabicPeriod"/>
            </a:pPr>
            <a:r>
              <a:rPr lang="en-US" dirty="0">
                <a:solidFill>
                  <a:srgbClr val="000000"/>
                </a:solidFill>
                <a:latin typeface="Georgia" panose="02040502050405020303" pitchFamily="18" charset="0"/>
              </a:rPr>
              <a:t>Entrance corridor</a:t>
            </a:r>
          </a:p>
          <a:p>
            <a:pPr>
              <a:buFont typeface="+mj-lt"/>
              <a:buAutoNum type="arabicPeriod"/>
            </a:pPr>
            <a:r>
              <a:rPr lang="en-US" dirty="0">
                <a:solidFill>
                  <a:srgbClr val="000000"/>
                </a:solidFill>
                <a:latin typeface="Georgia" panose="02040502050405020303" pitchFamily="18" charset="0"/>
              </a:rPr>
              <a:t>Antechamber</a:t>
            </a:r>
          </a:p>
          <a:p>
            <a:pPr>
              <a:buFont typeface="+mj-lt"/>
              <a:buAutoNum type="arabicPeriod"/>
            </a:pPr>
            <a:r>
              <a:rPr lang="en-US" dirty="0">
                <a:solidFill>
                  <a:srgbClr val="000000"/>
                </a:solidFill>
                <a:latin typeface="Georgia" panose="02040502050405020303" pitchFamily="18" charset="0"/>
              </a:rPr>
              <a:t>Annex</a:t>
            </a:r>
          </a:p>
          <a:p>
            <a:pPr>
              <a:buFont typeface="+mj-lt"/>
              <a:buAutoNum type="arabicPeriod"/>
            </a:pPr>
            <a:r>
              <a:rPr lang="en-US" dirty="0">
                <a:solidFill>
                  <a:srgbClr val="000000"/>
                </a:solidFill>
                <a:latin typeface="Georgia" panose="02040502050405020303" pitchFamily="18" charset="0"/>
              </a:rPr>
              <a:t>Burial Chamber</a:t>
            </a:r>
          </a:p>
          <a:p>
            <a:pPr>
              <a:buFont typeface="+mj-lt"/>
              <a:buAutoNum type="arabicPeriod"/>
            </a:pPr>
            <a:r>
              <a:rPr lang="en-US" dirty="0">
                <a:solidFill>
                  <a:srgbClr val="000000"/>
                </a:solidFill>
                <a:latin typeface="Georgia" panose="02040502050405020303" pitchFamily="18" charset="0"/>
              </a:rPr>
              <a:t>Treasury</a:t>
            </a:r>
            <a:endParaRPr lang="en-US" b="0" i="0" dirty="0">
              <a:solidFill>
                <a:srgbClr val="000000"/>
              </a:solidFill>
              <a:effectLst/>
              <a:latin typeface="Georgia" panose="02040502050405020303" pitchFamily="18" charset="0"/>
            </a:endParaRPr>
          </a:p>
        </p:txBody>
      </p:sp>
      <p:sp>
        <p:nvSpPr>
          <p:cNvPr id="3" name="Rectangle 2">
            <a:extLst>
              <a:ext uri="{FF2B5EF4-FFF2-40B4-BE49-F238E27FC236}">
                <a16:creationId xmlns:a16="http://schemas.microsoft.com/office/drawing/2014/main" id="{8E1C01BE-A95B-4A7E-8D14-31834FB7B257}"/>
              </a:ext>
            </a:extLst>
          </p:cNvPr>
          <p:cNvSpPr/>
          <p:nvPr/>
        </p:nvSpPr>
        <p:spPr>
          <a:xfrm>
            <a:off x="3569459" y="678934"/>
            <a:ext cx="4543873" cy="584775"/>
          </a:xfrm>
          <a:prstGeom prst="rect">
            <a:avLst/>
          </a:prstGeom>
        </p:spPr>
        <p:txBody>
          <a:bodyPr wrap="none">
            <a:spAutoFit/>
          </a:bodyPr>
          <a:lstStyle/>
          <a:p>
            <a:r>
              <a:rPr lang="en-US" sz="3200" dirty="0"/>
              <a:t>King Tutankhamen’s Grave</a:t>
            </a:r>
          </a:p>
        </p:txBody>
      </p:sp>
      <p:sp>
        <p:nvSpPr>
          <p:cNvPr id="4" name="Rectangle 3">
            <a:extLst>
              <a:ext uri="{FF2B5EF4-FFF2-40B4-BE49-F238E27FC236}">
                <a16:creationId xmlns:a16="http://schemas.microsoft.com/office/drawing/2014/main" id="{BF9D7BEA-C26B-4AE8-9BE2-F56873D054BA}"/>
              </a:ext>
            </a:extLst>
          </p:cNvPr>
          <p:cNvSpPr/>
          <p:nvPr/>
        </p:nvSpPr>
        <p:spPr>
          <a:xfrm>
            <a:off x="4686300" y="1491595"/>
            <a:ext cx="6540500" cy="4401205"/>
          </a:xfrm>
          <a:prstGeom prst="rect">
            <a:avLst/>
          </a:prstGeom>
        </p:spPr>
        <p:txBody>
          <a:bodyPr wrap="square">
            <a:spAutoFit/>
          </a:bodyPr>
          <a:lstStyle/>
          <a:p>
            <a:r>
              <a:rPr lang="en-US" sz="2000" b="1" dirty="0">
                <a:solidFill>
                  <a:srgbClr val="000000"/>
                </a:solidFill>
                <a:latin typeface="Georgia" panose="02040502050405020303" pitchFamily="18" charset="0"/>
              </a:rPr>
              <a:t>* </a:t>
            </a:r>
            <a:r>
              <a:rPr lang="en-US" sz="2000" dirty="0"/>
              <a:t>The tomb does not follow the design of the other pharaonic burials of the time. However, Howard Carter suggested that the layout, although apparently different from that of other New Kingdom tombs, replicated the lower sections of more traditional royal tombs. </a:t>
            </a:r>
          </a:p>
          <a:p>
            <a:r>
              <a:rPr lang="en-US" sz="2000" b="1" dirty="0">
                <a:solidFill>
                  <a:srgbClr val="000000"/>
                </a:solidFill>
                <a:latin typeface="Georgia" panose="02040502050405020303" pitchFamily="18" charset="0"/>
              </a:rPr>
              <a:t>* </a:t>
            </a:r>
            <a:r>
              <a:rPr lang="en-US" sz="2000" dirty="0"/>
              <a:t>Sixteen steps descend to a sealed and plastered doorway.</a:t>
            </a:r>
          </a:p>
          <a:p>
            <a:r>
              <a:rPr lang="en-US" sz="2000" b="1" dirty="0">
                <a:solidFill>
                  <a:srgbClr val="000000"/>
                </a:solidFill>
                <a:latin typeface="Georgia" panose="02040502050405020303" pitchFamily="18" charset="0"/>
              </a:rPr>
              <a:t>* </a:t>
            </a:r>
            <a:r>
              <a:rPr lang="en-US" sz="2000" dirty="0"/>
              <a:t>Beyond this doorway a single descending corridor led to a second sealed door and a rectangular antechamber with a small chamber leading off from the west wall. </a:t>
            </a:r>
          </a:p>
          <a:p>
            <a:r>
              <a:rPr lang="en-US" sz="2000" b="1" dirty="0">
                <a:solidFill>
                  <a:srgbClr val="000000"/>
                </a:solidFill>
                <a:latin typeface="Georgia" panose="02040502050405020303" pitchFamily="18" charset="0"/>
              </a:rPr>
              <a:t>* </a:t>
            </a:r>
            <a:r>
              <a:rPr lang="en-US" sz="2000" dirty="0"/>
              <a:t>The doorway in the north end of the antechamber leads to a small burial chamber, the floor of which is around a meter lower than that of the preceding chamber. </a:t>
            </a:r>
          </a:p>
          <a:p>
            <a:r>
              <a:rPr lang="en-US" sz="2000" b="1" dirty="0">
                <a:solidFill>
                  <a:srgbClr val="000000"/>
                </a:solidFill>
                <a:latin typeface="Georgia" panose="02040502050405020303" pitchFamily="18" charset="0"/>
              </a:rPr>
              <a:t>* </a:t>
            </a:r>
            <a:r>
              <a:rPr lang="en-US" sz="2000" dirty="0"/>
              <a:t>Another annex (the treasury) extends from the east wall of the burial chamber back towards the entrance.</a:t>
            </a:r>
          </a:p>
        </p:txBody>
      </p:sp>
    </p:spTree>
    <p:extLst>
      <p:ext uri="{BB962C8B-B14F-4D97-AF65-F5344CB8AC3E}">
        <p14:creationId xmlns:p14="http://schemas.microsoft.com/office/powerpoint/2010/main" val="4145513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B36EE6EC-2C4C-4497-86BC-A57081FF5022}"/>
              </a:ext>
            </a:extLst>
          </p:cNvPr>
          <p:cNvSpPr txBox="1">
            <a:spLocks/>
          </p:cNvSpPr>
          <p:nvPr/>
        </p:nvSpPr>
        <p:spPr>
          <a:xfrm>
            <a:off x="990601" y="1816100"/>
            <a:ext cx="4584700" cy="4292600"/>
          </a:xfrm>
          <a:prstGeom prst="rect">
            <a:avLst/>
          </a:prstGeom>
        </p:spPr>
        <p:txBody>
          <a:bodyPr>
            <a:normAutofit fontScale="32500" lnSpcReduction="2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en-US" sz="4500" i="1" dirty="0"/>
              <a:t>1. Crocodile on the Sandbank. 1975.</a:t>
            </a:r>
            <a:r>
              <a:rPr lang="en-US" sz="4500" dirty="0"/>
              <a:t> Covers the 1884–85 Season.</a:t>
            </a:r>
          </a:p>
          <a:p>
            <a:pPr marL="0" indent="0">
              <a:buNone/>
            </a:pPr>
            <a:r>
              <a:rPr lang="en-US" sz="4500" i="1" dirty="0"/>
              <a:t>2. The Curse of the Pharaohs. 1981.</a:t>
            </a:r>
            <a:r>
              <a:rPr lang="en-US" sz="4500" dirty="0"/>
              <a:t> Covers the 1892–93 season.</a:t>
            </a:r>
          </a:p>
          <a:p>
            <a:pPr marL="0" indent="0">
              <a:buNone/>
            </a:pPr>
            <a:r>
              <a:rPr lang="en-US" sz="4500" i="1" dirty="0"/>
              <a:t>3. The Mummy Case. 1985.</a:t>
            </a:r>
            <a:r>
              <a:rPr lang="en-US" sz="4500" dirty="0"/>
              <a:t> Covers the 1894–95 season.</a:t>
            </a:r>
          </a:p>
          <a:p>
            <a:pPr marL="0" indent="0">
              <a:buNone/>
            </a:pPr>
            <a:r>
              <a:rPr lang="en-US" sz="4500" i="1" dirty="0"/>
              <a:t>4. Lion in the Valley. 1986.</a:t>
            </a:r>
            <a:r>
              <a:rPr lang="en-US" sz="4500" dirty="0"/>
              <a:t> Covers the 1895–96 season.</a:t>
            </a:r>
          </a:p>
          <a:p>
            <a:pPr marL="0" indent="0">
              <a:buNone/>
            </a:pPr>
            <a:r>
              <a:rPr lang="en-US" sz="4500" i="1" dirty="0"/>
              <a:t>5. The Deeds of the Disturber 1988.</a:t>
            </a:r>
            <a:r>
              <a:rPr lang="en-US" sz="4500" dirty="0"/>
              <a:t> Covers Summer 1896.</a:t>
            </a:r>
          </a:p>
          <a:p>
            <a:pPr marL="0" indent="0">
              <a:buNone/>
            </a:pPr>
            <a:r>
              <a:rPr lang="en-US" sz="4500" i="1" dirty="0"/>
              <a:t>6. The Last Camel Died at Noon. 1991.</a:t>
            </a:r>
            <a:r>
              <a:rPr lang="en-US" sz="4500" dirty="0"/>
              <a:t> Covers the 1897–98 season.</a:t>
            </a:r>
          </a:p>
          <a:p>
            <a:pPr marL="0" indent="0">
              <a:buNone/>
            </a:pPr>
            <a:r>
              <a:rPr lang="en-US" sz="4500" i="1" dirty="0"/>
              <a:t>7. The Snake, the Crocodile, and the Dog. 1992.</a:t>
            </a:r>
            <a:r>
              <a:rPr lang="en-US" sz="4500" dirty="0"/>
              <a:t> Covers the 1898–99 season.</a:t>
            </a:r>
          </a:p>
          <a:p>
            <a:pPr marL="0" indent="0">
              <a:buNone/>
            </a:pPr>
            <a:r>
              <a:rPr lang="en-US" sz="4500" i="1" dirty="0"/>
              <a:t>8. The Hippopotamus Pool. 1996.</a:t>
            </a:r>
            <a:r>
              <a:rPr lang="en-US" sz="4500" dirty="0"/>
              <a:t> Covers the 1899–1900 season.</a:t>
            </a:r>
          </a:p>
          <a:p>
            <a:pPr marL="0" indent="0">
              <a:buNone/>
            </a:pPr>
            <a:r>
              <a:rPr lang="en-US" sz="4500" i="1" dirty="0"/>
              <a:t>9. Seeing a Large Cat 1997.</a:t>
            </a:r>
            <a:r>
              <a:rPr lang="en-US" sz="4500" dirty="0"/>
              <a:t> Covers the 1903–04 season.</a:t>
            </a:r>
          </a:p>
          <a:p>
            <a:pPr marL="0" indent="0">
              <a:buNone/>
            </a:pPr>
            <a:r>
              <a:rPr lang="en-US" sz="4500" i="1" dirty="0"/>
              <a:t>10. The Ape Who Guards the Balance. 1998.</a:t>
            </a:r>
            <a:r>
              <a:rPr lang="en-US" sz="4500" dirty="0"/>
              <a:t> Covers the 1906–07 season</a:t>
            </a:r>
            <a:r>
              <a:rPr lang="en-US" dirty="0"/>
              <a:t>.</a:t>
            </a:r>
          </a:p>
        </p:txBody>
      </p:sp>
      <p:sp>
        <p:nvSpPr>
          <p:cNvPr id="3" name="TextBox 2">
            <a:extLst>
              <a:ext uri="{FF2B5EF4-FFF2-40B4-BE49-F238E27FC236}">
                <a16:creationId xmlns:a16="http://schemas.microsoft.com/office/drawing/2014/main" id="{5D170E54-75B3-445E-9A43-A32D0EA5957C}"/>
              </a:ext>
            </a:extLst>
          </p:cNvPr>
          <p:cNvSpPr txBox="1"/>
          <p:nvPr/>
        </p:nvSpPr>
        <p:spPr>
          <a:xfrm>
            <a:off x="5867400" y="1816100"/>
            <a:ext cx="5219700" cy="4062651"/>
          </a:xfrm>
          <a:prstGeom prst="rect">
            <a:avLst/>
          </a:prstGeom>
          <a:noFill/>
        </p:spPr>
        <p:txBody>
          <a:bodyPr wrap="square" rtlCol="0">
            <a:spAutoFit/>
          </a:bodyPr>
          <a:lstStyle/>
          <a:p>
            <a:r>
              <a:rPr lang="en-US" sz="1600" i="1" dirty="0"/>
              <a:t>11. The Falcon at the Portal. 1999.</a:t>
            </a:r>
            <a:r>
              <a:rPr lang="en-US" sz="1600" dirty="0"/>
              <a:t> Covers the 1911–12 season.</a:t>
            </a:r>
          </a:p>
          <a:p>
            <a:r>
              <a:rPr lang="en-US" sz="1600" i="1" dirty="0"/>
              <a:t>12. He Shall Thunder in the Sky 2000.</a:t>
            </a:r>
            <a:r>
              <a:rPr lang="en-US" sz="1600" dirty="0"/>
              <a:t> Covers the 1914–15 season.</a:t>
            </a:r>
          </a:p>
          <a:p>
            <a:r>
              <a:rPr lang="en-US" sz="1600" i="1" dirty="0"/>
              <a:t>13. Lord of the Silent. 2001.</a:t>
            </a:r>
            <a:r>
              <a:rPr lang="en-US" sz="1600" dirty="0"/>
              <a:t> Covers the 1915–16 season.</a:t>
            </a:r>
          </a:p>
          <a:p>
            <a:r>
              <a:rPr lang="en-US" sz="1600" i="1" dirty="0"/>
              <a:t>14. The Golden One. 2002.</a:t>
            </a:r>
            <a:r>
              <a:rPr lang="en-US" sz="1600" dirty="0"/>
              <a:t> Covers the 1916–17 season.</a:t>
            </a:r>
          </a:p>
          <a:p>
            <a:r>
              <a:rPr lang="en-US" sz="1600" i="1" dirty="0"/>
              <a:t>15. Children of the Storm. April 2003.</a:t>
            </a:r>
            <a:r>
              <a:rPr lang="en-US" sz="1600" dirty="0"/>
              <a:t> Covers the 1919–20 season.</a:t>
            </a:r>
          </a:p>
          <a:p>
            <a:r>
              <a:rPr lang="en-US" sz="1600" i="1" dirty="0"/>
              <a:t>16. Guardian of the Horizon. March 2004.</a:t>
            </a:r>
            <a:r>
              <a:rPr lang="en-US" sz="1600" dirty="0"/>
              <a:t> Covers the 1907–08 season.</a:t>
            </a:r>
          </a:p>
          <a:p>
            <a:r>
              <a:rPr lang="en-US" sz="1600" i="1" dirty="0"/>
              <a:t>17. The Serpent on the Crown. March 2005.</a:t>
            </a:r>
            <a:r>
              <a:rPr lang="en-US" sz="1600" dirty="0"/>
              <a:t> Covers the 1922 season</a:t>
            </a:r>
          </a:p>
          <a:p>
            <a:r>
              <a:rPr lang="en-US" sz="1600" i="1" dirty="0"/>
              <a:t>18. Tomb of the Golden Bird. March 2006.</a:t>
            </a:r>
            <a:r>
              <a:rPr lang="en-US" sz="1600" dirty="0"/>
              <a:t> Covers the 1922–23 season.</a:t>
            </a:r>
          </a:p>
          <a:p>
            <a:r>
              <a:rPr lang="en-US" sz="1600" i="1" dirty="0"/>
              <a:t>19. A River in the Sky. April 2010.</a:t>
            </a:r>
            <a:r>
              <a:rPr lang="en-US" sz="1600" dirty="0"/>
              <a:t> Covers the 1909–1910 season in Palestine.</a:t>
            </a:r>
          </a:p>
          <a:p>
            <a:r>
              <a:rPr lang="en-US" sz="1600" i="1" dirty="0"/>
              <a:t>20. The Painted Queen. July 2017.</a:t>
            </a:r>
            <a:r>
              <a:rPr lang="en-US" sz="1600" dirty="0"/>
              <a:t> Covers the 1912–1913 season; manuscript completed by Joan Hess following Elizabeth Peters' death</a:t>
            </a:r>
          </a:p>
          <a:p>
            <a:endParaRPr lang="en-US" dirty="0"/>
          </a:p>
        </p:txBody>
      </p:sp>
      <p:sp>
        <p:nvSpPr>
          <p:cNvPr id="5" name="TextBox 4">
            <a:extLst>
              <a:ext uri="{FF2B5EF4-FFF2-40B4-BE49-F238E27FC236}">
                <a16:creationId xmlns:a16="http://schemas.microsoft.com/office/drawing/2014/main" id="{A6444420-74EF-4124-97D4-7F8999BB234F}"/>
              </a:ext>
            </a:extLst>
          </p:cNvPr>
          <p:cNvSpPr txBox="1"/>
          <p:nvPr/>
        </p:nvSpPr>
        <p:spPr>
          <a:xfrm>
            <a:off x="1600200" y="965200"/>
            <a:ext cx="8966200" cy="707886"/>
          </a:xfrm>
          <a:prstGeom prst="rect">
            <a:avLst/>
          </a:prstGeom>
          <a:noFill/>
        </p:spPr>
        <p:txBody>
          <a:bodyPr wrap="square" rtlCol="0">
            <a:spAutoFit/>
          </a:bodyPr>
          <a:lstStyle/>
          <a:p>
            <a:pPr algn="ctr"/>
            <a:r>
              <a:rPr lang="en-US" sz="4000" dirty="0"/>
              <a:t>Amelia Peabody Series</a:t>
            </a:r>
          </a:p>
        </p:txBody>
      </p:sp>
    </p:spTree>
    <p:extLst>
      <p:ext uri="{BB962C8B-B14F-4D97-AF65-F5344CB8AC3E}">
        <p14:creationId xmlns:p14="http://schemas.microsoft.com/office/powerpoint/2010/main" val="29815802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Image result for tutankhamun's grave">
            <a:extLst>
              <a:ext uri="{FF2B5EF4-FFF2-40B4-BE49-F238E27FC236}">
                <a16:creationId xmlns:a16="http://schemas.microsoft.com/office/drawing/2014/main" id="{596B5268-E205-41F3-9A15-CDE5CCCDB4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019" y="494506"/>
            <a:ext cx="11637961" cy="5868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00294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s://upload.wikimedia.org/wikipedia/commons/0/0c/Luxor%2C_Tal_der_K%C3%B6nige_%281995%2C_860x605%29.jpg">
            <a:extLst>
              <a:ext uri="{FF2B5EF4-FFF2-40B4-BE49-F238E27FC236}">
                <a16:creationId xmlns:a16="http://schemas.microsoft.com/office/drawing/2014/main" id="{26425644-60C6-4399-9B65-42B6792AB7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500" y="849793"/>
            <a:ext cx="7689850" cy="540972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134F2135-785D-44FD-8A8E-4819D5CB0F55}"/>
              </a:ext>
            </a:extLst>
          </p:cNvPr>
          <p:cNvSpPr/>
          <p:nvPr/>
        </p:nvSpPr>
        <p:spPr>
          <a:xfrm>
            <a:off x="9093200" y="1859339"/>
            <a:ext cx="2400300" cy="3139321"/>
          </a:xfrm>
          <a:prstGeom prst="rect">
            <a:avLst/>
          </a:prstGeom>
        </p:spPr>
        <p:txBody>
          <a:bodyPr wrap="square">
            <a:spAutoFit/>
          </a:bodyPr>
          <a:lstStyle/>
          <a:p>
            <a:r>
              <a:rPr lang="en-US" b="1" dirty="0">
                <a:solidFill>
                  <a:srgbClr val="222222"/>
                </a:solidFill>
                <a:latin typeface="Arial" panose="020B0604020202020204" pitchFamily="34" charset="0"/>
              </a:rPr>
              <a:t>KV62</a:t>
            </a:r>
            <a:r>
              <a:rPr lang="en-US" dirty="0">
                <a:solidFill>
                  <a:srgbClr val="222222"/>
                </a:solidFill>
                <a:latin typeface="Arial" panose="020B0604020202020204" pitchFamily="34" charset="0"/>
              </a:rPr>
              <a:t> in the </a:t>
            </a:r>
            <a:r>
              <a:rPr lang="en-US" dirty="0">
                <a:solidFill>
                  <a:srgbClr val="0B0080"/>
                </a:solidFill>
                <a:latin typeface="Arial" panose="020B0604020202020204" pitchFamily="34" charset="0"/>
              </a:rPr>
              <a:t>Valley of the Kings</a:t>
            </a:r>
            <a:r>
              <a:rPr lang="en-US" dirty="0">
                <a:solidFill>
                  <a:srgbClr val="222222"/>
                </a:solidFill>
                <a:latin typeface="Arial" panose="020B0604020202020204" pitchFamily="34" charset="0"/>
              </a:rPr>
              <a:t>. The tomb directly facing the camera is that of Rameses VI. In front of it and to the right, half-hidden by the shoulder of the central mountain, is the tomb of Tutankhamun.</a:t>
            </a:r>
            <a:endParaRPr lang="en-US" dirty="0"/>
          </a:p>
        </p:txBody>
      </p:sp>
    </p:spTree>
    <p:extLst>
      <p:ext uri="{BB962C8B-B14F-4D97-AF65-F5344CB8AC3E}">
        <p14:creationId xmlns:p14="http://schemas.microsoft.com/office/powerpoint/2010/main" val="21698376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4" descr="https://upload.wikimedia.org/wikipedia/commons/thumb/0/06/GD-EG-Caire-Mus%C3%A9e127.JPG/1280px-GD-EG-Caire-Mus%C3%A9e127.JPG">
            <a:extLst>
              <a:ext uri="{FF2B5EF4-FFF2-40B4-BE49-F238E27FC236}">
                <a16:creationId xmlns:a16="http://schemas.microsoft.com/office/drawing/2014/main" id="{4235504D-D333-4FC3-8E37-372569C21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300" y="660400"/>
            <a:ext cx="5740400" cy="43053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44E4F7B-D6D7-4176-9501-0846E6A6C528}"/>
              </a:ext>
            </a:extLst>
          </p:cNvPr>
          <p:cNvSpPr/>
          <p:nvPr/>
        </p:nvSpPr>
        <p:spPr>
          <a:xfrm>
            <a:off x="749300" y="4965700"/>
            <a:ext cx="6096000" cy="646331"/>
          </a:xfrm>
          <a:prstGeom prst="rect">
            <a:avLst/>
          </a:prstGeom>
        </p:spPr>
        <p:txBody>
          <a:bodyPr>
            <a:spAutoFit/>
          </a:bodyPr>
          <a:lstStyle/>
          <a:p>
            <a:r>
              <a:rPr lang="en-US" dirty="0">
                <a:solidFill>
                  <a:srgbClr val="222222"/>
                </a:solidFill>
                <a:latin typeface="Arial" panose="020B0604020202020204" pitchFamily="34" charset="0"/>
              </a:rPr>
              <a:t>The outer golden shrine, now on display in the </a:t>
            </a:r>
            <a:r>
              <a:rPr lang="en-US" dirty="0">
                <a:solidFill>
                  <a:srgbClr val="0B0080"/>
                </a:solidFill>
                <a:latin typeface="Arial" panose="020B0604020202020204" pitchFamily="34" charset="0"/>
              </a:rPr>
              <a:t>Cairo Museum</a:t>
            </a:r>
            <a:endParaRPr lang="en-US" dirty="0"/>
          </a:p>
        </p:txBody>
      </p:sp>
      <p:pic>
        <p:nvPicPr>
          <p:cNvPr id="24582" name="Picture 6" descr="Mask on Tutankhamun's innermost coffin">
            <a:extLst>
              <a:ext uri="{FF2B5EF4-FFF2-40B4-BE49-F238E27FC236}">
                <a16:creationId xmlns:a16="http://schemas.microsoft.com/office/drawing/2014/main" id="{60ED40AE-51BF-4C82-82E5-165F74162B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5300" y="828675"/>
            <a:ext cx="2837752" cy="21272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Egypt.KV62.01.jpg">
            <a:extLst>
              <a:ext uri="{FF2B5EF4-FFF2-40B4-BE49-F238E27FC236}">
                <a16:creationId xmlns:a16="http://schemas.microsoft.com/office/drawing/2014/main" id="{534D46D4-24F0-4B49-84F1-62961E745D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4099" y="3284647"/>
            <a:ext cx="3987800" cy="29908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F522E4A-8EF0-4C85-9824-DD59CF1CEEFD}"/>
              </a:ext>
            </a:extLst>
          </p:cNvPr>
          <p:cNvSpPr/>
          <p:nvPr/>
        </p:nvSpPr>
        <p:spPr>
          <a:xfrm>
            <a:off x="6757798" y="2915315"/>
            <a:ext cx="4366003" cy="369332"/>
          </a:xfrm>
          <a:prstGeom prst="rect">
            <a:avLst/>
          </a:prstGeom>
        </p:spPr>
        <p:txBody>
          <a:bodyPr wrap="none">
            <a:spAutoFit/>
          </a:bodyPr>
          <a:lstStyle/>
          <a:p>
            <a:r>
              <a:rPr lang="en-US" dirty="0">
                <a:solidFill>
                  <a:srgbClr val="222222"/>
                </a:solidFill>
                <a:latin typeface="Arial" panose="020B0604020202020204" pitchFamily="34" charset="0"/>
              </a:rPr>
              <a:t>Mask on Tutankhamun's innermost coffin</a:t>
            </a:r>
            <a:endParaRPr lang="en-US" dirty="0"/>
          </a:p>
        </p:txBody>
      </p:sp>
      <p:sp>
        <p:nvSpPr>
          <p:cNvPr id="5" name="Rectangle 4">
            <a:extLst>
              <a:ext uri="{FF2B5EF4-FFF2-40B4-BE49-F238E27FC236}">
                <a16:creationId xmlns:a16="http://schemas.microsoft.com/office/drawing/2014/main" id="{F1791FD6-4098-4BAC-BB36-894903DF71B8}"/>
              </a:ext>
            </a:extLst>
          </p:cNvPr>
          <p:cNvSpPr/>
          <p:nvPr/>
        </p:nvSpPr>
        <p:spPr>
          <a:xfrm>
            <a:off x="2599976" y="5356448"/>
            <a:ext cx="6096000" cy="923330"/>
          </a:xfrm>
          <a:prstGeom prst="rect">
            <a:avLst/>
          </a:prstGeom>
        </p:spPr>
        <p:txBody>
          <a:bodyPr>
            <a:spAutoFit/>
          </a:bodyPr>
          <a:lstStyle/>
          <a:p>
            <a:r>
              <a:rPr lang="en-US" dirty="0">
                <a:solidFill>
                  <a:srgbClr val="000000"/>
                </a:solidFill>
                <a:latin typeface="Arial" panose="020B0604020202020204" pitchFamily="34" charset="0"/>
              </a:rPr>
              <a:t>The wall decorations in KV62's burial chamber</a:t>
            </a:r>
            <a:br>
              <a:rPr lang="en-US" dirty="0"/>
            </a:br>
            <a:r>
              <a:rPr lang="en-US" dirty="0">
                <a:solidFill>
                  <a:srgbClr val="000000"/>
                </a:solidFill>
                <a:latin typeface="Arial" panose="020B0604020202020204" pitchFamily="34" charset="0"/>
              </a:rPr>
              <a:t>are modest in comparison with other </a:t>
            </a:r>
            <a:r>
              <a:rPr lang="en-US" dirty="0">
                <a:solidFill>
                  <a:srgbClr val="0B0080"/>
                </a:solidFill>
                <a:latin typeface="Arial" panose="020B0604020202020204" pitchFamily="34" charset="0"/>
              </a:rPr>
              <a:t>royal</a:t>
            </a:r>
            <a:br>
              <a:rPr lang="en-US" dirty="0">
                <a:solidFill>
                  <a:srgbClr val="0B0080"/>
                </a:solidFill>
                <a:latin typeface="Arial" panose="020B0604020202020204" pitchFamily="34" charset="0"/>
              </a:rPr>
            </a:br>
            <a:r>
              <a:rPr lang="en-US" dirty="0">
                <a:solidFill>
                  <a:srgbClr val="0B0080"/>
                </a:solidFill>
                <a:latin typeface="Arial" panose="020B0604020202020204" pitchFamily="34" charset="0"/>
              </a:rPr>
              <a:t>tombs found in</a:t>
            </a:r>
            <a:r>
              <a:rPr lang="en-US" dirty="0">
                <a:solidFill>
                  <a:srgbClr val="000000"/>
                </a:solidFill>
                <a:latin typeface="Arial" panose="020B0604020202020204" pitchFamily="34" charset="0"/>
              </a:rPr>
              <a:t> the </a:t>
            </a:r>
            <a:r>
              <a:rPr lang="en-US" dirty="0">
                <a:solidFill>
                  <a:srgbClr val="0B0080"/>
                </a:solidFill>
                <a:latin typeface="Arial" panose="020B0604020202020204" pitchFamily="34" charset="0"/>
              </a:rPr>
              <a:t>Valley of the Kings</a:t>
            </a:r>
            <a:r>
              <a:rPr lang="en-US" dirty="0">
                <a:solidFill>
                  <a:srgbClr val="000000"/>
                </a:solidFill>
                <a:latin typeface="Arial" panose="020B0604020202020204" pitchFamily="34" charset="0"/>
              </a:rPr>
              <a:t>.</a:t>
            </a:r>
            <a:endParaRPr lang="en-US" dirty="0"/>
          </a:p>
        </p:txBody>
      </p:sp>
    </p:spTree>
    <p:extLst>
      <p:ext uri="{BB962C8B-B14F-4D97-AF65-F5344CB8AC3E}">
        <p14:creationId xmlns:p14="http://schemas.microsoft.com/office/powerpoint/2010/main" val="5137716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Mummy of Tutankhamun">
            <a:extLst>
              <a:ext uri="{FF2B5EF4-FFF2-40B4-BE49-F238E27FC236}">
                <a16:creationId xmlns:a16="http://schemas.microsoft.com/office/drawing/2014/main" id="{5FA05EC0-D7EF-4FB1-8ACA-9512593915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792287"/>
            <a:ext cx="1143000" cy="42386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6D350B0-06C4-4C2D-B0A5-FE7FC5C53182}"/>
              </a:ext>
            </a:extLst>
          </p:cNvPr>
          <p:cNvSpPr/>
          <p:nvPr/>
        </p:nvSpPr>
        <p:spPr>
          <a:xfrm>
            <a:off x="4026659" y="742434"/>
            <a:ext cx="3731599" cy="461665"/>
          </a:xfrm>
          <a:prstGeom prst="rect">
            <a:avLst/>
          </a:prstGeom>
        </p:spPr>
        <p:txBody>
          <a:bodyPr wrap="none">
            <a:spAutoFit/>
          </a:bodyPr>
          <a:lstStyle/>
          <a:p>
            <a:r>
              <a:rPr lang="en-US" sz="2400" dirty="0"/>
              <a:t>King Tutankhamen’s Mummy</a:t>
            </a:r>
          </a:p>
        </p:txBody>
      </p:sp>
      <p:sp>
        <p:nvSpPr>
          <p:cNvPr id="3" name="Rectangle 2">
            <a:extLst>
              <a:ext uri="{FF2B5EF4-FFF2-40B4-BE49-F238E27FC236}">
                <a16:creationId xmlns:a16="http://schemas.microsoft.com/office/drawing/2014/main" id="{2EE5CEBA-B8F9-4E1C-A441-039973F545BF}"/>
              </a:ext>
            </a:extLst>
          </p:cNvPr>
          <p:cNvSpPr/>
          <p:nvPr/>
        </p:nvSpPr>
        <p:spPr>
          <a:xfrm>
            <a:off x="2260600" y="1591251"/>
            <a:ext cx="8699500" cy="4278094"/>
          </a:xfrm>
          <a:prstGeom prst="rect">
            <a:avLst/>
          </a:prstGeom>
        </p:spPr>
        <p:txBody>
          <a:bodyPr wrap="square">
            <a:spAutoFit/>
          </a:bodyPr>
          <a:lstStyle/>
          <a:p>
            <a:r>
              <a:rPr lang="en-US" b="1" dirty="0">
                <a:solidFill>
                  <a:srgbClr val="000000"/>
                </a:solidFill>
                <a:latin typeface="Arial" panose="020B0604020202020204" pitchFamily="34" charset="0"/>
              </a:rPr>
              <a:t>Initial examination</a:t>
            </a:r>
          </a:p>
          <a:p>
            <a:r>
              <a:rPr lang="en-US" sz="2000" b="1" dirty="0">
                <a:solidFill>
                  <a:srgbClr val="222222"/>
                </a:solidFill>
                <a:latin typeface="Arial" panose="020B0604020202020204" pitchFamily="34" charset="0"/>
              </a:rPr>
              <a:t>*</a:t>
            </a:r>
            <a:r>
              <a:rPr lang="en-US" dirty="0">
                <a:solidFill>
                  <a:srgbClr val="222222"/>
                </a:solidFill>
                <a:latin typeface="Arial" panose="020B0604020202020204" pitchFamily="34" charset="0"/>
              </a:rPr>
              <a:t>On November 11–19, 1925 Dr. Douglas Derry and Dr. Saleh Bey Hamdi along with Carter and other members of the expedition team began to examine the mummy.</a:t>
            </a:r>
          </a:p>
          <a:p>
            <a:r>
              <a:rPr lang="en-US" dirty="0">
                <a:solidFill>
                  <a:srgbClr val="222222"/>
                </a:solidFill>
                <a:latin typeface="Arial" panose="020B0604020202020204" pitchFamily="34" charset="0"/>
              </a:rPr>
              <a:t>*It was initially very difficult for the team to unwrap it because it appeared that the anointing oils that were most likely used during the mummification ceremony had caused the mummy to stick to the casket. </a:t>
            </a:r>
          </a:p>
          <a:p>
            <a:r>
              <a:rPr lang="en-US" b="1" dirty="0">
                <a:solidFill>
                  <a:srgbClr val="222222"/>
                </a:solidFill>
                <a:latin typeface="Arial" panose="020B0604020202020204" pitchFamily="34" charset="0"/>
              </a:rPr>
              <a:t>* </a:t>
            </a:r>
            <a:r>
              <a:rPr lang="en-US" dirty="0">
                <a:solidFill>
                  <a:srgbClr val="222222"/>
                </a:solidFill>
                <a:latin typeface="Arial" panose="020B0604020202020204" pitchFamily="34" charset="0"/>
              </a:rPr>
              <a:t>As each layer was removed, the team began to discover many fine objects wrapped between the layers all over Tutankhamun's body, including gold jewelry, daggers, and pieces of armor. </a:t>
            </a:r>
          </a:p>
          <a:p>
            <a:r>
              <a:rPr lang="en-US" b="1" dirty="0">
                <a:solidFill>
                  <a:srgbClr val="222222"/>
                </a:solidFill>
                <a:latin typeface="Arial" panose="020B0604020202020204" pitchFamily="34" charset="0"/>
              </a:rPr>
              <a:t>* </a:t>
            </a:r>
            <a:r>
              <a:rPr lang="en-US" dirty="0">
                <a:solidFill>
                  <a:srgbClr val="222222"/>
                </a:solidFill>
                <a:latin typeface="Arial" panose="020B0604020202020204" pitchFamily="34" charset="0"/>
              </a:rPr>
              <a:t>Once the layers had been removed, they began to make anatomical notes on the body. He was determined to have been approximately 5 feet, 6 inches and to have had a slight build with a slightly curved spine. Small bone fragments from the skull were found inside the skull, and a lesion was discovered on the left side of his jaw, but because the chest cavity was filled with wrappings, no further examination of it was done.</a:t>
            </a:r>
            <a:endParaRPr lang="en-US" b="0" i="0" dirty="0">
              <a:solidFill>
                <a:srgbClr val="222222"/>
              </a:solidFill>
              <a:effectLst/>
              <a:latin typeface="Arial" panose="020B0604020202020204" pitchFamily="34" charset="0"/>
            </a:endParaRPr>
          </a:p>
        </p:txBody>
      </p:sp>
    </p:spTree>
    <p:extLst>
      <p:ext uri="{BB962C8B-B14F-4D97-AF65-F5344CB8AC3E}">
        <p14:creationId xmlns:p14="http://schemas.microsoft.com/office/powerpoint/2010/main" val="24583832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Mummy of Tutankhamun">
            <a:extLst>
              <a:ext uri="{FF2B5EF4-FFF2-40B4-BE49-F238E27FC236}">
                <a16:creationId xmlns:a16="http://schemas.microsoft.com/office/drawing/2014/main" id="{5FA05EC0-D7EF-4FB1-8ACA-9512593915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792287"/>
            <a:ext cx="1143000" cy="42386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6D350B0-06C4-4C2D-B0A5-FE7FC5C53182}"/>
              </a:ext>
            </a:extLst>
          </p:cNvPr>
          <p:cNvSpPr/>
          <p:nvPr/>
        </p:nvSpPr>
        <p:spPr>
          <a:xfrm>
            <a:off x="4230200" y="542122"/>
            <a:ext cx="3731599" cy="461665"/>
          </a:xfrm>
          <a:prstGeom prst="rect">
            <a:avLst/>
          </a:prstGeom>
        </p:spPr>
        <p:txBody>
          <a:bodyPr wrap="none">
            <a:spAutoFit/>
          </a:bodyPr>
          <a:lstStyle/>
          <a:p>
            <a:r>
              <a:rPr lang="en-US" sz="2400" dirty="0"/>
              <a:t>King Tutankhamen’s Mummy</a:t>
            </a:r>
          </a:p>
        </p:txBody>
      </p:sp>
      <p:sp>
        <p:nvSpPr>
          <p:cNvPr id="3" name="Rectangle 2">
            <a:extLst>
              <a:ext uri="{FF2B5EF4-FFF2-40B4-BE49-F238E27FC236}">
                <a16:creationId xmlns:a16="http://schemas.microsoft.com/office/drawing/2014/main" id="{2EE5CEBA-B8F9-4E1C-A441-039973F545BF}"/>
              </a:ext>
            </a:extLst>
          </p:cNvPr>
          <p:cNvSpPr/>
          <p:nvPr/>
        </p:nvSpPr>
        <p:spPr>
          <a:xfrm>
            <a:off x="2298700" y="973266"/>
            <a:ext cx="8699500" cy="5355312"/>
          </a:xfrm>
          <a:prstGeom prst="rect">
            <a:avLst/>
          </a:prstGeom>
        </p:spPr>
        <p:txBody>
          <a:bodyPr wrap="square">
            <a:spAutoFit/>
          </a:bodyPr>
          <a:lstStyle/>
          <a:p>
            <a:r>
              <a:rPr lang="en-US" b="1" dirty="0"/>
              <a:t>X-rays done in 1968</a:t>
            </a:r>
          </a:p>
          <a:p>
            <a:r>
              <a:rPr lang="en-US" b="1" dirty="0">
                <a:solidFill>
                  <a:srgbClr val="222222"/>
                </a:solidFill>
                <a:latin typeface="Arial" panose="020B0604020202020204" pitchFamily="34" charset="0"/>
              </a:rPr>
              <a:t>* </a:t>
            </a:r>
            <a:r>
              <a:rPr lang="en-US" dirty="0"/>
              <a:t>R. G. Harrison, a professor of anatomy, used a portable x-ray machine to get a better look at the internal structures of the mummy to better determine age and cause of death of Tutankhamun. </a:t>
            </a:r>
          </a:p>
          <a:p>
            <a:r>
              <a:rPr lang="en-US" b="1" dirty="0">
                <a:solidFill>
                  <a:srgbClr val="222222"/>
                </a:solidFill>
                <a:latin typeface="Arial" panose="020B0604020202020204" pitchFamily="34" charset="0"/>
              </a:rPr>
              <a:t>* </a:t>
            </a:r>
            <a:r>
              <a:rPr lang="en-US" dirty="0"/>
              <a:t>One of the most abnormal findings was the sternum (breastbone) and most parts of the frontal ribs were missing. Removing these bones was not part of the normal mummification process, which led Harrison to believe they might have been removed because they were badly damaged before his death. </a:t>
            </a:r>
          </a:p>
          <a:p>
            <a:r>
              <a:rPr lang="en-US" b="1" dirty="0">
                <a:solidFill>
                  <a:srgbClr val="222222"/>
                </a:solidFill>
                <a:latin typeface="Arial" panose="020B0604020202020204" pitchFamily="34" charset="0"/>
              </a:rPr>
              <a:t>* </a:t>
            </a:r>
            <a:r>
              <a:rPr lang="en-US" dirty="0"/>
              <a:t>Harrison quickly discovered that Carter was not as careful as many of his personal notes had claimed. The mummy was not re-wrapped after 1926, which led to more deterioration due to the extremely hot external elements over the forty-two years. Also many of the limbs had been amputated in the body in order to remove some of the </a:t>
            </a:r>
            <a:r>
              <a:rPr lang="en-US" dirty="0" err="1"/>
              <a:t>jewellery</a:t>
            </a:r>
            <a:r>
              <a:rPr lang="en-US" dirty="0"/>
              <a:t>. Both hands were cut off, both legs were removed from the pelvis, and the head was severed from the body in order to get the mask off. </a:t>
            </a:r>
          </a:p>
          <a:p>
            <a:r>
              <a:rPr lang="en-US" b="1" dirty="0">
                <a:solidFill>
                  <a:srgbClr val="222222"/>
                </a:solidFill>
                <a:latin typeface="Arial" panose="020B0604020202020204" pitchFamily="34" charset="0"/>
              </a:rPr>
              <a:t>* </a:t>
            </a:r>
            <a:r>
              <a:rPr lang="en-US" dirty="0"/>
              <a:t>Even more remarkable is the king's right ear and penis were missing, but photographs from Carter show they were both present during his examination. Harrison believed the slight curve in the spine and small bone fragments might have been the result of the embalming process. The fact that skull fragments were discovered led many to assume the king was murdered by a blow to the head, but the x-ray could not support or discredit this theory.</a:t>
            </a:r>
          </a:p>
        </p:txBody>
      </p:sp>
    </p:spTree>
    <p:extLst>
      <p:ext uri="{BB962C8B-B14F-4D97-AF65-F5344CB8AC3E}">
        <p14:creationId xmlns:p14="http://schemas.microsoft.com/office/powerpoint/2010/main" val="29050808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Mummy of Tutankhamun">
            <a:extLst>
              <a:ext uri="{FF2B5EF4-FFF2-40B4-BE49-F238E27FC236}">
                <a16:creationId xmlns:a16="http://schemas.microsoft.com/office/drawing/2014/main" id="{5FA05EC0-D7EF-4FB1-8ACA-9512593915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792287"/>
            <a:ext cx="1143000" cy="42386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6D350B0-06C4-4C2D-B0A5-FE7FC5C53182}"/>
              </a:ext>
            </a:extLst>
          </p:cNvPr>
          <p:cNvSpPr/>
          <p:nvPr/>
        </p:nvSpPr>
        <p:spPr>
          <a:xfrm>
            <a:off x="4230200" y="542122"/>
            <a:ext cx="3731599" cy="461665"/>
          </a:xfrm>
          <a:prstGeom prst="rect">
            <a:avLst/>
          </a:prstGeom>
        </p:spPr>
        <p:txBody>
          <a:bodyPr wrap="none">
            <a:spAutoFit/>
          </a:bodyPr>
          <a:lstStyle/>
          <a:p>
            <a:r>
              <a:rPr lang="en-US" sz="2400" dirty="0"/>
              <a:t>King Tutankhamen’s Mummy</a:t>
            </a:r>
          </a:p>
        </p:txBody>
      </p:sp>
      <p:sp>
        <p:nvSpPr>
          <p:cNvPr id="3" name="Rectangle 2">
            <a:extLst>
              <a:ext uri="{FF2B5EF4-FFF2-40B4-BE49-F238E27FC236}">
                <a16:creationId xmlns:a16="http://schemas.microsoft.com/office/drawing/2014/main" id="{2EE5CEBA-B8F9-4E1C-A441-039973F545BF}"/>
              </a:ext>
            </a:extLst>
          </p:cNvPr>
          <p:cNvSpPr/>
          <p:nvPr/>
        </p:nvSpPr>
        <p:spPr>
          <a:xfrm>
            <a:off x="2463800" y="1582340"/>
            <a:ext cx="8699500" cy="2185214"/>
          </a:xfrm>
          <a:prstGeom prst="rect">
            <a:avLst/>
          </a:prstGeom>
        </p:spPr>
        <p:txBody>
          <a:bodyPr wrap="square">
            <a:spAutoFit/>
          </a:bodyPr>
          <a:lstStyle/>
          <a:p>
            <a:r>
              <a:rPr lang="en-US" b="1" dirty="0"/>
              <a:t>CT Scan done in 2005</a:t>
            </a:r>
          </a:p>
          <a:p>
            <a:endParaRPr lang="en-US" dirty="0"/>
          </a:p>
          <a:p>
            <a:r>
              <a:rPr lang="en-US" sz="2000" dirty="0"/>
              <a:t>*Under the direction of Dr. </a:t>
            </a:r>
            <a:r>
              <a:rPr lang="en-US" sz="2000" dirty="0" err="1"/>
              <a:t>Madeeha</a:t>
            </a:r>
            <a:r>
              <a:rPr lang="en-US" sz="2000" dirty="0"/>
              <a:t> Khattab, the Dean of the School of Medicine at Cairo University, Tutankhamun was removed from the tomb and a CT scan was performed on the mummy. </a:t>
            </a:r>
          </a:p>
          <a:p>
            <a:r>
              <a:rPr lang="en-US" sz="2000" dirty="0"/>
              <a:t>*The scan allowed for accurate forensic reconstruction of his body and face, as well as further evidence of his cause of death. </a:t>
            </a:r>
          </a:p>
        </p:txBody>
      </p:sp>
      <p:pic>
        <p:nvPicPr>
          <p:cNvPr id="31746" name="Picture 2" descr="Image result for forensic reconstruction of tutankhamun">
            <a:extLst>
              <a:ext uri="{FF2B5EF4-FFF2-40B4-BE49-F238E27FC236}">
                <a16:creationId xmlns:a16="http://schemas.microsoft.com/office/drawing/2014/main" id="{D8B5ACD6-9A42-49FE-905B-77778F187A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3199" y="1138245"/>
            <a:ext cx="4165600" cy="5177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69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Mummy of Tutankhamun">
            <a:extLst>
              <a:ext uri="{FF2B5EF4-FFF2-40B4-BE49-F238E27FC236}">
                <a16:creationId xmlns:a16="http://schemas.microsoft.com/office/drawing/2014/main" id="{5FA05EC0-D7EF-4FB1-8ACA-9512593915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792287"/>
            <a:ext cx="1143000" cy="42386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6D350B0-06C4-4C2D-B0A5-FE7FC5C53182}"/>
              </a:ext>
            </a:extLst>
          </p:cNvPr>
          <p:cNvSpPr/>
          <p:nvPr/>
        </p:nvSpPr>
        <p:spPr>
          <a:xfrm>
            <a:off x="4230200" y="542122"/>
            <a:ext cx="3731599" cy="461665"/>
          </a:xfrm>
          <a:prstGeom prst="rect">
            <a:avLst/>
          </a:prstGeom>
        </p:spPr>
        <p:txBody>
          <a:bodyPr wrap="none">
            <a:spAutoFit/>
          </a:bodyPr>
          <a:lstStyle/>
          <a:p>
            <a:r>
              <a:rPr lang="en-US" sz="2400" dirty="0"/>
              <a:t>King Tutankhamen’s Mummy</a:t>
            </a:r>
          </a:p>
        </p:txBody>
      </p:sp>
      <p:sp>
        <p:nvSpPr>
          <p:cNvPr id="3" name="Rectangle 2">
            <a:extLst>
              <a:ext uri="{FF2B5EF4-FFF2-40B4-BE49-F238E27FC236}">
                <a16:creationId xmlns:a16="http://schemas.microsoft.com/office/drawing/2014/main" id="{2EE5CEBA-B8F9-4E1C-A441-039973F545BF}"/>
              </a:ext>
            </a:extLst>
          </p:cNvPr>
          <p:cNvSpPr/>
          <p:nvPr/>
        </p:nvSpPr>
        <p:spPr>
          <a:xfrm>
            <a:off x="2463800" y="1582340"/>
            <a:ext cx="8699500" cy="3108543"/>
          </a:xfrm>
          <a:prstGeom prst="rect">
            <a:avLst/>
          </a:prstGeom>
        </p:spPr>
        <p:txBody>
          <a:bodyPr wrap="square">
            <a:spAutoFit/>
          </a:bodyPr>
          <a:lstStyle/>
          <a:p>
            <a:r>
              <a:rPr lang="en-US" b="1" dirty="0"/>
              <a:t>CT Scan done in 2005</a:t>
            </a:r>
          </a:p>
          <a:p>
            <a:endParaRPr lang="en-US" b="1" dirty="0"/>
          </a:p>
          <a:p>
            <a:r>
              <a:rPr lang="en-US" sz="2000" dirty="0"/>
              <a:t>*Testing showed there was no traumatic injury to the head.</a:t>
            </a:r>
          </a:p>
          <a:p>
            <a:r>
              <a:rPr lang="en-US" sz="2000" dirty="0"/>
              <a:t>*Based on bone maturity and his wisdom teeth, Tutankhamun was confirmed to be 19 years old at the time of his death. </a:t>
            </a:r>
          </a:p>
          <a:p>
            <a:r>
              <a:rPr lang="en-US" sz="2000" dirty="0"/>
              <a:t>*The CT scan proved Tutankhamun was in good health and did not show any signs of disease that would have affected his build. </a:t>
            </a:r>
          </a:p>
          <a:p>
            <a:r>
              <a:rPr lang="en-US" sz="2000" dirty="0"/>
              <a:t>*Study concluded he was not murdered from traumatic head injury, but a non-violent murder could still not be ruled out. There appeared to be no indication of any long-term disease.</a:t>
            </a:r>
          </a:p>
        </p:txBody>
      </p:sp>
    </p:spTree>
    <p:extLst>
      <p:ext uri="{BB962C8B-B14F-4D97-AF65-F5344CB8AC3E}">
        <p14:creationId xmlns:p14="http://schemas.microsoft.com/office/powerpoint/2010/main" val="32579856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Mummy of Tutankhamun">
            <a:extLst>
              <a:ext uri="{FF2B5EF4-FFF2-40B4-BE49-F238E27FC236}">
                <a16:creationId xmlns:a16="http://schemas.microsoft.com/office/drawing/2014/main" id="{5FA05EC0-D7EF-4FB1-8ACA-9512593915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792287"/>
            <a:ext cx="1143000" cy="42386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6D350B0-06C4-4C2D-B0A5-FE7FC5C53182}"/>
              </a:ext>
            </a:extLst>
          </p:cNvPr>
          <p:cNvSpPr/>
          <p:nvPr/>
        </p:nvSpPr>
        <p:spPr>
          <a:xfrm>
            <a:off x="4230200" y="542122"/>
            <a:ext cx="3731599" cy="461665"/>
          </a:xfrm>
          <a:prstGeom prst="rect">
            <a:avLst/>
          </a:prstGeom>
        </p:spPr>
        <p:txBody>
          <a:bodyPr wrap="none">
            <a:spAutoFit/>
          </a:bodyPr>
          <a:lstStyle/>
          <a:p>
            <a:r>
              <a:rPr lang="en-US" sz="2400" dirty="0"/>
              <a:t>King Tutankhamen’s Mummy</a:t>
            </a:r>
          </a:p>
        </p:txBody>
      </p:sp>
      <p:sp>
        <p:nvSpPr>
          <p:cNvPr id="3" name="Rectangle 2">
            <a:extLst>
              <a:ext uri="{FF2B5EF4-FFF2-40B4-BE49-F238E27FC236}">
                <a16:creationId xmlns:a16="http://schemas.microsoft.com/office/drawing/2014/main" id="{2EE5CEBA-B8F9-4E1C-A441-039973F545BF}"/>
              </a:ext>
            </a:extLst>
          </p:cNvPr>
          <p:cNvSpPr/>
          <p:nvPr/>
        </p:nvSpPr>
        <p:spPr>
          <a:xfrm>
            <a:off x="2463800" y="1582340"/>
            <a:ext cx="8699500" cy="4524315"/>
          </a:xfrm>
          <a:prstGeom prst="rect">
            <a:avLst/>
          </a:prstGeom>
        </p:spPr>
        <p:txBody>
          <a:bodyPr wrap="square">
            <a:spAutoFit/>
          </a:bodyPr>
          <a:lstStyle/>
          <a:p>
            <a:r>
              <a:rPr lang="en-US" b="1" dirty="0"/>
              <a:t>DNA testing done from 2007 to 2009</a:t>
            </a:r>
          </a:p>
          <a:p>
            <a:r>
              <a:rPr lang="en-US" dirty="0"/>
              <a:t>From September 2007 to October 2009, 11 royal mummies of the New Kingdom's 18th Dynasty have undergone extensive genetic and radiological testing. </a:t>
            </a:r>
          </a:p>
          <a:p>
            <a:r>
              <a:rPr lang="en-US" dirty="0"/>
              <a:t>A team of doctors, under the leadership of Dr. </a:t>
            </a:r>
            <a:r>
              <a:rPr lang="en-US" dirty="0" err="1"/>
              <a:t>Zahi</a:t>
            </a:r>
            <a:r>
              <a:rPr lang="en-US" dirty="0"/>
              <a:t> </a:t>
            </a:r>
            <a:r>
              <a:rPr lang="en-US" dirty="0" err="1"/>
              <a:t>Hawass</a:t>
            </a:r>
            <a:r>
              <a:rPr lang="en-US" dirty="0"/>
              <a:t>, took DNA samples from bone tissue of the 11 mummies to determine a family pedigree and to determine if any familial, pathological diseases caused Tutankhamun's death. </a:t>
            </a:r>
          </a:p>
          <a:p>
            <a:r>
              <a:rPr lang="en-US" dirty="0"/>
              <a:t>The study was able to provide a five-generation pedigree, and the KV55 mummy and KV35 Younger Lady mummy were identified as Tutankhamun's parents. KV55 is believed to have contained the body of </a:t>
            </a:r>
            <a:r>
              <a:rPr lang="en-US" dirty="0" err="1"/>
              <a:t>Ahkenhaten</a:t>
            </a:r>
            <a:r>
              <a:rPr lang="en-US" dirty="0"/>
              <a:t> and in KV35, a young lady mummy was discovered and believed to be either </a:t>
            </a:r>
            <a:r>
              <a:rPr lang="en-US" dirty="0" err="1"/>
              <a:t>Kiya</a:t>
            </a:r>
            <a:r>
              <a:rPr lang="en-US" dirty="0"/>
              <a:t> or Nefertiti. </a:t>
            </a:r>
          </a:p>
          <a:p>
            <a:r>
              <a:rPr lang="en-US" dirty="0"/>
              <a:t>It was discovered that Tutankhamun's family had a large number of irregularities. Four of the mummies, including Tutankhamun, were shown to have had malaria </a:t>
            </a:r>
            <a:r>
              <a:rPr lang="en-US" dirty="0" err="1"/>
              <a:t>tropica</a:t>
            </a:r>
            <a:r>
              <a:rPr lang="en-US" dirty="0"/>
              <a:t>. </a:t>
            </a:r>
          </a:p>
          <a:p>
            <a:r>
              <a:rPr lang="en-US" dirty="0"/>
              <a:t>Based on all the data, the study concluded the most likely cause of death for the young king was the combination of avascular necrosis and malaria. The fact that a cane and Ancient Egyptian-style medicines were found in the tomb backed up </a:t>
            </a:r>
            <a:r>
              <a:rPr lang="en-US" dirty="0" err="1"/>
              <a:t>Hawass's</a:t>
            </a:r>
            <a:r>
              <a:rPr lang="en-US" dirty="0"/>
              <a:t> claim that Tutankhamun suffered from a walking impairment.</a:t>
            </a:r>
          </a:p>
        </p:txBody>
      </p:sp>
    </p:spTree>
    <p:extLst>
      <p:ext uri="{BB962C8B-B14F-4D97-AF65-F5344CB8AC3E}">
        <p14:creationId xmlns:p14="http://schemas.microsoft.com/office/powerpoint/2010/main" val="18305927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Mummy of Tutankhamun">
            <a:extLst>
              <a:ext uri="{FF2B5EF4-FFF2-40B4-BE49-F238E27FC236}">
                <a16:creationId xmlns:a16="http://schemas.microsoft.com/office/drawing/2014/main" id="{5FA05EC0-D7EF-4FB1-8ACA-9512593915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792287"/>
            <a:ext cx="1143000" cy="42386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96D350B0-06C4-4C2D-B0A5-FE7FC5C53182}"/>
              </a:ext>
            </a:extLst>
          </p:cNvPr>
          <p:cNvSpPr/>
          <p:nvPr/>
        </p:nvSpPr>
        <p:spPr>
          <a:xfrm>
            <a:off x="4230200" y="542122"/>
            <a:ext cx="3731599" cy="461665"/>
          </a:xfrm>
          <a:prstGeom prst="rect">
            <a:avLst/>
          </a:prstGeom>
        </p:spPr>
        <p:txBody>
          <a:bodyPr wrap="none">
            <a:spAutoFit/>
          </a:bodyPr>
          <a:lstStyle/>
          <a:p>
            <a:r>
              <a:rPr lang="en-US" sz="2400" dirty="0"/>
              <a:t>King Tutankhamen’s Mummy</a:t>
            </a:r>
          </a:p>
        </p:txBody>
      </p:sp>
      <p:sp>
        <p:nvSpPr>
          <p:cNvPr id="3" name="Rectangle 2">
            <a:extLst>
              <a:ext uri="{FF2B5EF4-FFF2-40B4-BE49-F238E27FC236}">
                <a16:creationId xmlns:a16="http://schemas.microsoft.com/office/drawing/2014/main" id="{2EE5CEBA-B8F9-4E1C-A441-039973F545BF}"/>
              </a:ext>
            </a:extLst>
          </p:cNvPr>
          <p:cNvSpPr/>
          <p:nvPr/>
        </p:nvSpPr>
        <p:spPr>
          <a:xfrm>
            <a:off x="2463800" y="1506597"/>
            <a:ext cx="8699500" cy="1200329"/>
          </a:xfrm>
          <a:prstGeom prst="rect">
            <a:avLst/>
          </a:prstGeom>
        </p:spPr>
        <p:txBody>
          <a:bodyPr wrap="square">
            <a:spAutoFit/>
          </a:bodyPr>
          <a:lstStyle/>
          <a:p>
            <a:r>
              <a:rPr lang="en-US" dirty="0"/>
              <a:t>At present, Tutankhamun's mummy is in the Valley of the Kings in his KV62 chamber</a:t>
            </a:r>
          </a:p>
          <a:p>
            <a:endParaRPr lang="en-US" dirty="0"/>
          </a:p>
          <a:p>
            <a:endParaRPr lang="en-US" dirty="0"/>
          </a:p>
          <a:p>
            <a:endParaRPr lang="en-US" dirty="0"/>
          </a:p>
        </p:txBody>
      </p:sp>
    </p:spTree>
    <p:extLst>
      <p:ext uri="{BB962C8B-B14F-4D97-AF65-F5344CB8AC3E}">
        <p14:creationId xmlns:p14="http://schemas.microsoft.com/office/powerpoint/2010/main" val="18670432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D350B0-06C4-4C2D-B0A5-FE7FC5C53182}"/>
              </a:ext>
            </a:extLst>
          </p:cNvPr>
          <p:cNvSpPr/>
          <p:nvPr/>
        </p:nvSpPr>
        <p:spPr>
          <a:xfrm>
            <a:off x="4230200" y="542122"/>
            <a:ext cx="4488345" cy="461665"/>
          </a:xfrm>
          <a:prstGeom prst="rect">
            <a:avLst/>
          </a:prstGeom>
        </p:spPr>
        <p:txBody>
          <a:bodyPr wrap="none">
            <a:spAutoFit/>
          </a:bodyPr>
          <a:lstStyle/>
          <a:p>
            <a:r>
              <a:rPr lang="en-US" sz="2400" dirty="0"/>
              <a:t>King Tutankhamen’s Tomb-  copied</a:t>
            </a:r>
          </a:p>
        </p:txBody>
      </p:sp>
      <p:sp>
        <p:nvSpPr>
          <p:cNvPr id="3" name="Rectangle 2">
            <a:extLst>
              <a:ext uri="{FF2B5EF4-FFF2-40B4-BE49-F238E27FC236}">
                <a16:creationId xmlns:a16="http://schemas.microsoft.com/office/drawing/2014/main" id="{2EE5CEBA-B8F9-4E1C-A441-039973F545BF}"/>
              </a:ext>
            </a:extLst>
          </p:cNvPr>
          <p:cNvSpPr/>
          <p:nvPr/>
        </p:nvSpPr>
        <p:spPr>
          <a:xfrm>
            <a:off x="762000" y="1003787"/>
            <a:ext cx="4981575" cy="5601533"/>
          </a:xfrm>
          <a:prstGeom prst="rect">
            <a:avLst/>
          </a:prstGeom>
        </p:spPr>
        <p:txBody>
          <a:bodyPr wrap="square">
            <a:spAutoFit/>
          </a:bodyPr>
          <a:lstStyle/>
          <a:p>
            <a:r>
              <a:rPr lang="en-US" sz="2000" dirty="0"/>
              <a:t>Archaeologists have a tricky job, studying extremely fragile ancient relics without damaging irreplaceable artifacts. </a:t>
            </a:r>
          </a:p>
          <a:p>
            <a:endParaRPr lang="en-US" sz="2000" dirty="0"/>
          </a:p>
          <a:p>
            <a:r>
              <a:rPr lang="en-US" sz="2000" dirty="0"/>
              <a:t>New technology allows scientists to create incredibly convincing, forensically-analyzed 3-D copies of important archaeological sites that can scarcely be distinguished from the originals. </a:t>
            </a:r>
          </a:p>
          <a:p>
            <a:endParaRPr lang="en-US" sz="2000" dirty="0"/>
          </a:p>
          <a:p>
            <a:r>
              <a:rPr lang="en-US" sz="2000" dirty="0"/>
              <a:t>Utilizing a number of state-of-the-art technologies including laser scanning, the project, which took five years and cost $690,000, has created a stunning facsimile of the 3,245-year-old tomb of Tutankhamen. Now tourists can get a fascinating glimpse into ancient Egypt without endangering a priceless cultural artifact.</a:t>
            </a:r>
          </a:p>
          <a:p>
            <a:endParaRPr lang="en-US" dirty="0"/>
          </a:p>
        </p:txBody>
      </p:sp>
      <p:pic>
        <p:nvPicPr>
          <p:cNvPr id="34818" name="Picture 2" descr="Unpacking one piece of the reproduction. Photo: Alicia Guirao, courtesy National Geographic.">
            <a:extLst>
              <a:ext uri="{FF2B5EF4-FFF2-40B4-BE49-F238E27FC236}">
                <a16:creationId xmlns:a16="http://schemas.microsoft.com/office/drawing/2014/main" id="{C90F16C1-83A2-405E-A0DB-5686EF7913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9080" y="1003787"/>
            <a:ext cx="5580920" cy="3720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967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AD834-2121-475F-86A6-1875919255E4}"/>
              </a:ext>
            </a:extLst>
          </p:cNvPr>
          <p:cNvSpPr>
            <a:spLocks noGrp="1"/>
          </p:cNvSpPr>
          <p:nvPr>
            <p:ph type="title"/>
          </p:nvPr>
        </p:nvSpPr>
        <p:spPr>
          <a:xfrm>
            <a:off x="1295402" y="481065"/>
            <a:ext cx="9601196" cy="984834"/>
          </a:xfrm>
        </p:spPr>
        <p:txBody>
          <a:bodyPr/>
          <a:lstStyle/>
          <a:p>
            <a:r>
              <a:rPr lang="en-US" dirty="0"/>
              <a:t>Vicky Bliss Series</a:t>
            </a:r>
          </a:p>
        </p:txBody>
      </p:sp>
      <p:sp>
        <p:nvSpPr>
          <p:cNvPr id="3" name="Content Placeholder 2">
            <a:extLst>
              <a:ext uri="{FF2B5EF4-FFF2-40B4-BE49-F238E27FC236}">
                <a16:creationId xmlns:a16="http://schemas.microsoft.com/office/drawing/2014/main" id="{1DBAFCCF-E558-469D-9197-DBE0CA62F9E6}"/>
              </a:ext>
            </a:extLst>
          </p:cNvPr>
          <p:cNvSpPr>
            <a:spLocks noGrp="1"/>
          </p:cNvSpPr>
          <p:nvPr>
            <p:ph idx="1"/>
          </p:nvPr>
        </p:nvSpPr>
        <p:spPr>
          <a:xfrm>
            <a:off x="3627119" y="1465897"/>
            <a:ext cx="4907281" cy="4657726"/>
          </a:xfrm>
        </p:spPr>
        <p:txBody>
          <a:bodyPr>
            <a:normAutofit fontScale="92500" lnSpcReduction="10000"/>
          </a:bodyPr>
          <a:lstStyle/>
          <a:p>
            <a:r>
              <a:rPr lang="en-US" dirty="0"/>
              <a:t>The six Vicky Bliss novels follow the adventures of an American professor of art history, who keeps getting involved in international crime. The charming art thief Sir John </a:t>
            </a:r>
            <a:r>
              <a:rPr lang="en-US" dirty="0" err="1"/>
              <a:t>Smythe</a:t>
            </a:r>
            <a:r>
              <a:rPr lang="en-US" dirty="0"/>
              <a:t> becomes her love interest.</a:t>
            </a:r>
          </a:p>
          <a:p>
            <a:r>
              <a:rPr lang="en-US" dirty="0"/>
              <a:t>Another Peters novel, </a:t>
            </a:r>
            <a:r>
              <a:rPr lang="en-US" i="1" dirty="0"/>
              <a:t>The Camelot Caper</a:t>
            </a:r>
            <a:r>
              <a:rPr lang="en-US" dirty="0"/>
              <a:t> (1969), while not technically a Vicky Bliss story, features </a:t>
            </a:r>
            <a:r>
              <a:rPr lang="en-US" dirty="0" err="1"/>
              <a:t>Smythe</a:t>
            </a:r>
            <a:r>
              <a:rPr lang="en-US" dirty="0"/>
              <a:t>. </a:t>
            </a:r>
          </a:p>
          <a:p>
            <a:r>
              <a:rPr lang="en-US" dirty="0"/>
              <a:t>The novels can be enjoyed in any order, but the stories are highly sequential in nature and are probably better appreciated if read in order of publication.</a:t>
            </a:r>
          </a:p>
        </p:txBody>
      </p:sp>
      <p:pic>
        <p:nvPicPr>
          <p:cNvPr id="40962" name="Picture 2" descr="Borrower of the night">
            <a:extLst>
              <a:ext uri="{FF2B5EF4-FFF2-40B4-BE49-F238E27FC236}">
                <a16:creationId xmlns:a16="http://schemas.microsoft.com/office/drawing/2014/main" id="{3DD90867-B002-40FF-A1D0-81D507EFFD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854" y="1132998"/>
            <a:ext cx="2752999" cy="4592003"/>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Image result for vicky bliss">
            <a:extLst>
              <a:ext uri="{FF2B5EF4-FFF2-40B4-BE49-F238E27FC236}">
                <a16:creationId xmlns:a16="http://schemas.microsoft.com/office/drawing/2014/main" id="{2E7B7F73-ED7E-4187-A6AA-98D7714283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3666" y="1266588"/>
            <a:ext cx="2838450" cy="4657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26727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17F260-0405-41BD-82E0-0CA9316BE77F}"/>
              </a:ext>
            </a:extLst>
          </p:cNvPr>
          <p:cNvSpPr/>
          <p:nvPr/>
        </p:nvSpPr>
        <p:spPr>
          <a:xfrm>
            <a:off x="1016000" y="1582340"/>
            <a:ext cx="10160000" cy="3693319"/>
          </a:xfrm>
          <a:prstGeom prst="rect">
            <a:avLst/>
          </a:prstGeom>
        </p:spPr>
        <p:txBody>
          <a:bodyPr wrap="square">
            <a:spAutoFit/>
          </a:bodyPr>
          <a:lstStyle/>
          <a:p>
            <a:r>
              <a:rPr lang="en-US" dirty="0">
                <a:solidFill>
                  <a:srgbClr val="333333"/>
                </a:solidFill>
                <a:latin typeface="Neue Helvetica W01"/>
              </a:rPr>
              <a:t>Tut underwent a “virtual autopsy,” with CT scans, genetic analysis, and over 2,000 digital scans used to generate a computer model of the pharaoh. Previous attempts to reconstruct </a:t>
            </a:r>
            <a:r>
              <a:rPr lang="en-US" dirty="0" err="1">
                <a:solidFill>
                  <a:srgbClr val="333333"/>
                </a:solidFill>
                <a:latin typeface="Neue Helvetica W01"/>
              </a:rPr>
              <a:t>Tut’s</a:t>
            </a:r>
            <a:r>
              <a:rPr lang="en-US" dirty="0">
                <a:solidFill>
                  <a:srgbClr val="333333"/>
                </a:solidFill>
                <a:latin typeface="Neue Helvetica W01"/>
              </a:rPr>
              <a:t> visage were fairly attractive, based on the theories that he had sustained facial injuries in a fatal chariot race crash or when he was murdered.</a:t>
            </a:r>
          </a:p>
          <a:p>
            <a:endParaRPr lang="en-US" dirty="0">
              <a:solidFill>
                <a:srgbClr val="333333"/>
              </a:solidFill>
              <a:latin typeface="Neue Helvetica W01"/>
            </a:endParaRPr>
          </a:p>
          <a:p>
            <a:r>
              <a:rPr lang="en-US" dirty="0">
                <a:solidFill>
                  <a:srgbClr val="333333"/>
                </a:solidFill>
                <a:latin typeface="Neue Helvetica W01"/>
              </a:rPr>
              <a:t>This new research not only indicates that Tut was born with the misshapen features and prominent overbite that he took to his grave at 19, but that he was physically unable to participate in chariot racing. </a:t>
            </a:r>
          </a:p>
          <a:p>
            <a:endParaRPr lang="en-US" dirty="0">
              <a:solidFill>
                <a:srgbClr val="333333"/>
              </a:solidFill>
              <a:latin typeface="Neue Helvetica W01"/>
            </a:endParaRPr>
          </a:p>
          <a:p>
            <a:r>
              <a:rPr lang="en-US" dirty="0">
                <a:solidFill>
                  <a:srgbClr val="333333"/>
                </a:solidFill>
                <a:latin typeface="Neue Helvetica W01"/>
              </a:rPr>
              <a:t>The boy king, the new science reveals, was sickly, with twisted, malformed hips. He suffered from epilepsy and malaria, and had to walk with a cane due to a club foot. It would have been impossible for him to stand in a fast moving chariot. So what was likely responsible for these deformities? Incest, which was not considered taboo in ancient Egypt. Genetic testing strongly indicates that King </a:t>
            </a:r>
            <a:r>
              <a:rPr lang="en-US" dirty="0" err="1">
                <a:solidFill>
                  <a:srgbClr val="333333"/>
                </a:solidFill>
                <a:latin typeface="Neue Helvetica W01"/>
              </a:rPr>
              <a:t>Tut’s</a:t>
            </a:r>
            <a:r>
              <a:rPr lang="en-US" dirty="0">
                <a:solidFill>
                  <a:srgbClr val="333333"/>
                </a:solidFill>
                <a:latin typeface="Neue Helvetica W01"/>
              </a:rPr>
              <a:t> parents were brother and sister, and Tut is known to have married his half-sister at the tender age of about 10.</a:t>
            </a:r>
            <a:endParaRPr lang="en-US" b="0" i="0" dirty="0">
              <a:solidFill>
                <a:srgbClr val="333333"/>
              </a:solidFill>
              <a:effectLst/>
              <a:latin typeface="Neue Helvetica W01"/>
            </a:endParaRPr>
          </a:p>
        </p:txBody>
      </p:sp>
      <p:sp>
        <p:nvSpPr>
          <p:cNvPr id="3" name="Rectangle 2">
            <a:extLst>
              <a:ext uri="{FF2B5EF4-FFF2-40B4-BE49-F238E27FC236}">
                <a16:creationId xmlns:a16="http://schemas.microsoft.com/office/drawing/2014/main" id="{7F0229D1-941E-4B93-9CC8-DC53151B1ED5}"/>
              </a:ext>
            </a:extLst>
          </p:cNvPr>
          <p:cNvSpPr/>
          <p:nvPr/>
        </p:nvSpPr>
        <p:spPr>
          <a:xfrm>
            <a:off x="3821056" y="653534"/>
            <a:ext cx="4403321" cy="461665"/>
          </a:xfrm>
          <a:prstGeom prst="rect">
            <a:avLst/>
          </a:prstGeom>
        </p:spPr>
        <p:txBody>
          <a:bodyPr wrap="none">
            <a:spAutoFit/>
          </a:bodyPr>
          <a:lstStyle/>
          <a:p>
            <a:r>
              <a:rPr lang="en-US" sz="2400" dirty="0"/>
              <a:t>King Tutankhamen- the True Story</a:t>
            </a:r>
          </a:p>
        </p:txBody>
      </p:sp>
      <p:pic>
        <p:nvPicPr>
          <p:cNvPr id="36866" name="Picture 2" descr="Computer rendering of King Tut. Photo: BBC One. ">
            <a:extLst>
              <a:ext uri="{FF2B5EF4-FFF2-40B4-BE49-F238E27FC236}">
                <a16:creationId xmlns:a16="http://schemas.microsoft.com/office/drawing/2014/main" id="{9D4D8402-F4FB-49E3-80C0-67A8B321AA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437" r="28925"/>
          <a:stretch/>
        </p:blipFill>
        <p:spPr bwMode="auto">
          <a:xfrm>
            <a:off x="2655888" y="846950"/>
            <a:ext cx="2695172" cy="5219700"/>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descr="King Tut's burial mask as compared to a newly-generated image of his face. Photo: BBC One.">
            <a:extLst>
              <a:ext uri="{FF2B5EF4-FFF2-40B4-BE49-F238E27FC236}">
                <a16:creationId xmlns:a16="http://schemas.microsoft.com/office/drawing/2014/main" id="{D9195E1E-2B12-44ED-8BF1-E7492542D1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a:stretch/>
        </p:blipFill>
        <p:spPr bwMode="auto">
          <a:xfrm>
            <a:off x="6440487" y="1418450"/>
            <a:ext cx="3095625"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9776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3A3C2-F139-4306-818F-A229A1BA93AC}"/>
              </a:ext>
            </a:extLst>
          </p:cNvPr>
          <p:cNvSpPr>
            <a:spLocks noGrp="1"/>
          </p:cNvSpPr>
          <p:nvPr>
            <p:ph type="title"/>
          </p:nvPr>
        </p:nvSpPr>
        <p:spPr/>
        <p:txBody>
          <a:bodyPr>
            <a:normAutofit fontScale="90000"/>
          </a:bodyPr>
          <a:lstStyle/>
          <a:p>
            <a:r>
              <a:rPr lang="en-US" dirty="0"/>
              <a:t>The Moral Dilemma:</a:t>
            </a:r>
            <a:br>
              <a:rPr lang="en-US" dirty="0"/>
            </a:br>
            <a:r>
              <a:rPr lang="en-US" b="1" dirty="0"/>
              <a:t>When Is It Okay To Dig Up The Dead?</a:t>
            </a:r>
            <a:endParaRPr lang="en-US" dirty="0"/>
          </a:p>
        </p:txBody>
      </p:sp>
      <p:sp>
        <p:nvSpPr>
          <p:cNvPr id="3" name="Content Placeholder 2">
            <a:extLst>
              <a:ext uri="{FF2B5EF4-FFF2-40B4-BE49-F238E27FC236}">
                <a16:creationId xmlns:a16="http://schemas.microsoft.com/office/drawing/2014/main" id="{66078ECB-62C0-44D8-9234-42B5C48700D5}"/>
              </a:ext>
            </a:extLst>
          </p:cNvPr>
          <p:cNvSpPr>
            <a:spLocks noGrp="1"/>
          </p:cNvSpPr>
          <p:nvPr>
            <p:ph idx="1"/>
          </p:nvPr>
        </p:nvSpPr>
        <p:spPr/>
        <p:txBody>
          <a:bodyPr>
            <a:normAutofit fontScale="62500" lnSpcReduction="20000"/>
          </a:bodyPr>
          <a:lstStyle/>
          <a:p>
            <a:r>
              <a:rPr lang="en-US" dirty="0">
                <a:hlinkClick r:id="rId2"/>
              </a:rPr>
              <a:t>https://news.nationalgeographic.com/2016/04/160407-archaeology-religion-repatriation-bones-skeletons/</a:t>
            </a:r>
            <a:endParaRPr lang="en-US" dirty="0"/>
          </a:p>
          <a:p>
            <a:r>
              <a:rPr lang="en-US" dirty="0"/>
              <a:t>By and large, the British public supports the excavation of historic human remains  </a:t>
            </a:r>
          </a:p>
          <a:p>
            <a:r>
              <a:rPr lang="en-US" dirty="0"/>
              <a:t>But that view varies from country to country. In Israel, during the 1990s, ultra-orthodox Jews—who believe the human body should never be desecrated—rioted against the excavation and study of human remains. The law in Israel now stipulates that any Jewish remains found at an archaeological site must be transferred to the Ministry of Religious Affairs for burial. </a:t>
            </a:r>
          </a:p>
          <a:p>
            <a:r>
              <a:rPr lang="en-US" dirty="0"/>
              <a:t>Native Hawaiians believe bones are a connection between the spirit world and the physical world. But southern Europeans, Mays says, rarely oppose the excavation of human remains, since bodies are typically buried just long enough for them to decay, at which point the bones are removed from graves and placed in ossuaries.</a:t>
            </a:r>
          </a:p>
          <a:p>
            <a:r>
              <a:rPr lang="en-US" dirty="0"/>
              <a:t>Ultimately, when assessing the ethics of recovering human remains, the key issue, according to Indiana University’s Zimmerman, is whether “the stakeholders have a level of say in it, beyond just the stakeholders who are in the scientific community.” </a:t>
            </a:r>
          </a:p>
          <a:p>
            <a:endParaRPr lang="en-US" dirty="0"/>
          </a:p>
        </p:txBody>
      </p:sp>
    </p:spTree>
    <p:extLst>
      <p:ext uri="{BB962C8B-B14F-4D97-AF65-F5344CB8AC3E}">
        <p14:creationId xmlns:p14="http://schemas.microsoft.com/office/powerpoint/2010/main" val="39380163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3A3C2-F139-4306-818F-A229A1BA93AC}"/>
              </a:ext>
            </a:extLst>
          </p:cNvPr>
          <p:cNvSpPr>
            <a:spLocks noGrp="1"/>
          </p:cNvSpPr>
          <p:nvPr>
            <p:ph type="title"/>
          </p:nvPr>
        </p:nvSpPr>
        <p:spPr/>
        <p:txBody>
          <a:bodyPr>
            <a:normAutofit fontScale="90000"/>
          </a:bodyPr>
          <a:lstStyle/>
          <a:p>
            <a:r>
              <a:rPr lang="en-US" dirty="0"/>
              <a:t>The Moral Dilemma:</a:t>
            </a:r>
            <a:br>
              <a:rPr lang="en-US" dirty="0"/>
            </a:br>
            <a:r>
              <a:rPr lang="en-US" b="1" dirty="0"/>
              <a:t>When Is It Okay To Dig Up The Dead?</a:t>
            </a:r>
            <a:endParaRPr lang="en-US" dirty="0"/>
          </a:p>
        </p:txBody>
      </p:sp>
      <p:sp>
        <p:nvSpPr>
          <p:cNvPr id="3" name="Content Placeholder 2">
            <a:extLst>
              <a:ext uri="{FF2B5EF4-FFF2-40B4-BE49-F238E27FC236}">
                <a16:creationId xmlns:a16="http://schemas.microsoft.com/office/drawing/2014/main" id="{66078ECB-62C0-44D8-9234-42B5C48700D5}"/>
              </a:ext>
            </a:extLst>
          </p:cNvPr>
          <p:cNvSpPr>
            <a:spLocks noGrp="1"/>
          </p:cNvSpPr>
          <p:nvPr>
            <p:ph idx="1"/>
          </p:nvPr>
        </p:nvSpPr>
        <p:spPr/>
        <p:txBody>
          <a:bodyPr>
            <a:normAutofit fontScale="62500" lnSpcReduction="20000"/>
          </a:bodyPr>
          <a:lstStyle/>
          <a:p>
            <a:r>
              <a:rPr lang="en-US" sz="2600" dirty="0"/>
              <a:t>That principle is reflected in laws adopted by U.S. states for regulating archaeological digs. While specific details vary, permission to excavate historic human remains generally requires obtaining permission from descendants, culturally affiliated groups, and other “interested parties.” Those same individuals also have a say in the disposition of the remains. </a:t>
            </a:r>
          </a:p>
          <a:p>
            <a:r>
              <a:rPr lang="en-US" sz="2600" dirty="0"/>
              <a:t>“Humanity is, after all, </a:t>
            </a:r>
            <a:r>
              <a:rPr lang="en-US" sz="2600" i="1" dirty="0"/>
              <a:t>an integral part of </a:t>
            </a:r>
            <a:r>
              <a:rPr lang="en-US" sz="2600" dirty="0"/>
              <a:t>nature, and to isolate any part of it in a clinically clean and static environment, to preserve it, is to deny the sanctity of nature: to block its course,” declared one Druid priest. </a:t>
            </a:r>
          </a:p>
          <a:p>
            <a:r>
              <a:rPr lang="en-US" sz="2600" dirty="0"/>
              <a:t>The Roman Catholic Church takes the theological position that “there is little in the Bible to suggest that Jesus had great concern for the human body and its remains after physical death,” adding that past and current Christian theologians are in agreement that “at the resurrection there is no literal reconstitution of the physical body.” </a:t>
            </a:r>
          </a:p>
          <a:p>
            <a:r>
              <a:rPr lang="en-US" sz="2600" dirty="0"/>
              <a:t>However, the Church also believes that, “The phrase ‘laid to rest’, being common parlance for burial, implies that remains should not be disturbed. The finality of Christian burial should therefore be respected even if, given the demands of the modern world, it may not be absolutely maintained in all cases.”</a:t>
            </a:r>
            <a:br>
              <a:rPr lang="en-US" dirty="0"/>
            </a:br>
            <a:endParaRPr lang="en-US" dirty="0"/>
          </a:p>
          <a:p>
            <a:endParaRPr lang="en-US" dirty="0"/>
          </a:p>
        </p:txBody>
      </p:sp>
    </p:spTree>
    <p:extLst>
      <p:ext uri="{BB962C8B-B14F-4D97-AF65-F5344CB8AC3E}">
        <p14:creationId xmlns:p14="http://schemas.microsoft.com/office/powerpoint/2010/main" val="20632471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3A3C2-F139-4306-818F-A229A1BA93AC}"/>
              </a:ext>
            </a:extLst>
          </p:cNvPr>
          <p:cNvSpPr>
            <a:spLocks noGrp="1"/>
          </p:cNvSpPr>
          <p:nvPr>
            <p:ph type="title"/>
          </p:nvPr>
        </p:nvSpPr>
        <p:spPr/>
        <p:txBody>
          <a:bodyPr>
            <a:normAutofit fontScale="90000"/>
          </a:bodyPr>
          <a:lstStyle/>
          <a:p>
            <a:r>
              <a:rPr lang="en-US" dirty="0"/>
              <a:t>The Moral Dilemma:</a:t>
            </a:r>
            <a:br>
              <a:rPr lang="en-US" dirty="0"/>
            </a:br>
            <a:r>
              <a:rPr lang="en-US" b="1" dirty="0"/>
              <a:t>When Is It Okay To Dig Up The Dead?</a:t>
            </a:r>
            <a:endParaRPr lang="en-US" dirty="0"/>
          </a:p>
        </p:txBody>
      </p:sp>
      <p:sp>
        <p:nvSpPr>
          <p:cNvPr id="3" name="Content Placeholder 2">
            <a:extLst>
              <a:ext uri="{FF2B5EF4-FFF2-40B4-BE49-F238E27FC236}">
                <a16:creationId xmlns:a16="http://schemas.microsoft.com/office/drawing/2014/main" id="{66078ECB-62C0-44D8-9234-42B5C48700D5}"/>
              </a:ext>
            </a:extLst>
          </p:cNvPr>
          <p:cNvSpPr>
            <a:spLocks noGrp="1"/>
          </p:cNvSpPr>
          <p:nvPr>
            <p:ph idx="1"/>
          </p:nvPr>
        </p:nvSpPr>
        <p:spPr/>
        <p:txBody>
          <a:bodyPr>
            <a:normAutofit lnSpcReduction="10000"/>
          </a:bodyPr>
          <a:lstStyle/>
          <a:p>
            <a:r>
              <a:rPr lang="en-US" dirty="0"/>
              <a:t>But are scientific studies of excavated human remains ever truly </a:t>
            </a:r>
            <a:r>
              <a:rPr lang="en-US" i="1" dirty="0"/>
              <a:t>completed</a:t>
            </a:r>
            <a:r>
              <a:rPr lang="en-US" dirty="0"/>
              <a:t>? This is the most contentious issue in </a:t>
            </a:r>
            <a:r>
              <a:rPr lang="en-US" dirty="0" err="1"/>
              <a:t>bioarchaeology</a:t>
            </a:r>
            <a:r>
              <a:rPr lang="en-US" dirty="0"/>
              <a:t>. Some researchers view repatriation and </a:t>
            </a:r>
            <a:r>
              <a:rPr lang="en-US" dirty="0" err="1"/>
              <a:t>reinterment</a:t>
            </a:r>
            <a:r>
              <a:rPr lang="en-US" dirty="0"/>
              <a:t> as the willful destruction of scientific information.</a:t>
            </a:r>
          </a:p>
          <a:p>
            <a:r>
              <a:rPr lang="en-US" dirty="0"/>
              <a:t>“If you do not repatriate, and if you keep remains for years, then future generations will have the opportunity to learn from those remains,” says Mays. “If they are reburied, you’ll be denying that opportunity to future generations. That is ethically undesirable.”</a:t>
            </a:r>
            <a:br>
              <a:rPr lang="en-US" dirty="0"/>
            </a:br>
            <a:endParaRPr lang="en-US" dirty="0"/>
          </a:p>
          <a:p>
            <a:endParaRPr lang="en-US" dirty="0"/>
          </a:p>
        </p:txBody>
      </p:sp>
    </p:spTree>
    <p:extLst>
      <p:ext uri="{BB962C8B-B14F-4D97-AF65-F5344CB8AC3E}">
        <p14:creationId xmlns:p14="http://schemas.microsoft.com/office/powerpoint/2010/main" val="38772733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3A3C2-F139-4306-818F-A229A1BA93AC}"/>
              </a:ext>
            </a:extLst>
          </p:cNvPr>
          <p:cNvSpPr>
            <a:spLocks noGrp="1"/>
          </p:cNvSpPr>
          <p:nvPr>
            <p:ph type="title"/>
          </p:nvPr>
        </p:nvSpPr>
        <p:spPr/>
        <p:txBody>
          <a:bodyPr>
            <a:normAutofit fontScale="90000"/>
          </a:bodyPr>
          <a:lstStyle/>
          <a:p>
            <a:r>
              <a:rPr lang="en-US" dirty="0"/>
              <a:t>The Moral Dilemma:</a:t>
            </a:r>
            <a:br>
              <a:rPr lang="en-US" dirty="0"/>
            </a:br>
            <a:r>
              <a:rPr lang="en-US" b="1" dirty="0"/>
              <a:t>When Is It Okay To Dig Up The Dead?</a:t>
            </a:r>
            <a:endParaRPr lang="en-US" dirty="0"/>
          </a:p>
        </p:txBody>
      </p:sp>
      <p:sp>
        <p:nvSpPr>
          <p:cNvPr id="3" name="Content Placeholder 2">
            <a:extLst>
              <a:ext uri="{FF2B5EF4-FFF2-40B4-BE49-F238E27FC236}">
                <a16:creationId xmlns:a16="http://schemas.microsoft.com/office/drawing/2014/main" id="{66078ECB-62C0-44D8-9234-42B5C48700D5}"/>
              </a:ext>
            </a:extLst>
          </p:cNvPr>
          <p:cNvSpPr>
            <a:spLocks noGrp="1"/>
          </p:cNvSpPr>
          <p:nvPr>
            <p:ph idx="1"/>
          </p:nvPr>
        </p:nvSpPr>
        <p:spPr/>
        <p:txBody>
          <a:bodyPr>
            <a:normAutofit fontScale="92500" lnSpcReduction="20000"/>
          </a:bodyPr>
          <a:lstStyle/>
          <a:p>
            <a:r>
              <a:rPr lang="en-US" dirty="0"/>
              <a:t>Why do we care so much about the rights of the dead, who, by virtue of their non-living status, have no apparent opinion on the matter?</a:t>
            </a:r>
          </a:p>
          <a:p>
            <a:r>
              <a:rPr lang="en-US" dirty="0"/>
              <a:t>Some academics portray the issue as one of religion versus science. That’s certainly true in many cases, but not all of them. Those uncomfortable with the excavation of human remains don’t always express their distaste in religious terms. Even the Church of England, which concedes there is no theological basis for the protection of human remains, nevertheless feels obliged to safeguard them. </a:t>
            </a:r>
          </a:p>
          <a:p>
            <a:r>
              <a:rPr lang="en-US" dirty="0"/>
              <a:t>Dan Davis says time is often the defining issue: “Time is the big washcloth that wipes away distinctions between uncovering a modern, 100-year-old body from a cemetery versus one that’s from 2,300 years ago.”  </a:t>
            </a:r>
          </a:p>
          <a:p>
            <a:endParaRPr lang="en-US" dirty="0"/>
          </a:p>
        </p:txBody>
      </p:sp>
    </p:spTree>
    <p:extLst>
      <p:ext uri="{BB962C8B-B14F-4D97-AF65-F5344CB8AC3E}">
        <p14:creationId xmlns:p14="http://schemas.microsoft.com/office/powerpoint/2010/main" val="19593582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3A3C2-F139-4306-818F-A229A1BA93AC}"/>
              </a:ext>
            </a:extLst>
          </p:cNvPr>
          <p:cNvSpPr>
            <a:spLocks noGrp="1"/>
          </p:cNvSpPr>
          <p:nvPr>
            <p:ph type="title"/>
          </p:nvPr>
        </p:nvSpPr>
        <p:spPr/>
        <p:txBody>
          <a:bodyPr>
            <a:normAutofit fontScale="90000"/>
          </a:bodyPr>
          <a:lstStyle/>
          <a:p>
            <a:r>
              <a:rPr lang="en-US" dirty="0"/>
              <a:t>The Moral Dilemma:</a:t>
            </a:r>
            <a:br>
              <a:rPr lang="en-US" dirty="0"/>
            </a:br>
            <a:r>
              <a:rPr lang="en-US" b="1" dirty="0"/>
              <a:t>When Is It Okay To Dig Up The Dead?</a:t>
            </a:r>
            <a:endParaRPr lang="en-US" dirty="0"/>
          </a:p>
        </p:txBody>
      </p:sp>
      <p:sp>
        <p:nvSpPr>
          <p:cNvPr id="3" name="Content Placeholder 2">
            <a:extLst>
              <a:ext uri="{FF2B5EF4-FFF2-40B4-BE49-F238E27FC236}">
                <a16:creationId xmlns:a16="http://schemas.microsoft.com/office/drawing/2014/main" id="{66078ECB-62C0-44D8-9234-42B5C48700D5}"/>
              </a:ext>
            </a:extLst>
          </p:cNvPr>
          <p:cNvSpPr>
            <a:spLocks noGrp="1"/>
          </p:cNvSpPr>
          <p:nvPr>
            <p:ph idx="1"/>
          </p:nvPr>
        </p:nvSpPr>
        <p:spPr/>
        <p:txBody>
          <a:bodyPr>
            <a:normAutofit fontScale="85000" lnSpcReduction="20000"/>
          </a:bodyPr>
          <a:lstStyle/>
          <a:p>
            <a:r>
              <a:rPr lang="en-US" dirty="0"/>
              <a:t>For others, the treatment of human remains taps into historic injustices; an extension of racist, colonialist policies inflicted on indigenous peoples. </a:t>
            </a:r>
          </a:p>
          <a:p>
            <a:r>
              <a:rPr lang="en-US" dirty="0"/>
              <a:t>Our views are also shaped by tradition. “I think that the idea [that] the only way to respect the dead is to place remains in a hole in the ground and cover them up is something that is very strong in Western European culture,” says Simon Mays. “It’s probably to do with the idea that you own a burial plot and the remains should stay there in perpetuity. This is something that only became widespread in the 18th and 19th centuries.” </a:t>
            </a:r>
          </a:p>
          <a:p>
            <a:r>
              <a:rPr lang="en-US" dirty="0"/>
              <a:t>Above all else, when discussing human remains, the terms that most commonly emerge are “respect” and “decency.” How we deal with the dead is how we gauge our own humanity. It’s why, depending on one’s perspective, the excavation of the dead can be seen as an act of desecration or as an act in service to those who might otherwise be forgotten. </a:t>
            </a:r>
          </a:p>
          <a:p>
            <a:endParaRPr lang="en-US" dirty="0"/>
          </a:p>
        </p:txBody>
      </p:sp>
    </p:spTree>
    <p:extLst>
      <p:ext uri="{BB962C8B-B14F-4D97-AF65-F5344CB8AC3E}">
        <p14:creationId xmlns:p14="http://schemas.microsoft.com/office/powerpoint/2010/main" val="1123993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DB4DD0-948C-47E4-8109-90421457386F}"/>
              </a:ext>
            </a:extLst>
          </p:cNvPr>
          <p:cNvSpPr txBox="1"/>
          <p:nvPr/>
        </p:nvSpPr>
        <p:spPr>
          <a:xfrm>
            <a:off x="2247900" y="990600"/>
            <a:ext cx="8267700" cy="584775"/>
          </a:xfrm>
          <a:prstGeom prst="rect">
            <a:avLst/>
          </a:prstGeom>
          <a:noFill/>
        </p:spPr>
        <p:txBody>
          <a:bodyPr wrap="square" rtlCol="0">
            <a:spAutoFit/>
          </a:bodyPr>
          <a:lstStyle/>
          <a:p>
            <a:pPr algn="ctr"/>
            <a:r>
              <a:rPr lang="en-US" sz="3200" dirty="0"/>
              <a:t>Vicky Bliss Series</a:t>
            </a:r>
          </a:p>
        </p:txBody>
      </p:sp>
      <p:sp>
        <p:nvSpPr>
          <p:cNvPr id="3" name="TextBox 2">
            <a:extLst>
              <a:ext uri="{FF2B5EF4-FFF2-40B4-BE49-F238E27FC236}">
                <a16:creationId xmlns:a16="http://schemas.microsoft.com/office/drawing/2014/main" id="{0AF715AF-013B-4D14-9145-3E5297F64819}"/>
              </a:ext>
            </a:extLst>
          </p:cNvPr>
          <p:cNvSpPr txBox="1"/>
          <p:nvPr/>
        </p:nvSpPr>
        <p:spPr>
          <a:xfrm>
            <a:off x="1320800" y="1951672"/>
            <a:ext cx="4991100" cy="3600986"/>
          </a:xfrm>
          <a:prstGeom prst="rect">
            <a:avLst/>
          </a:prstGeom>
          <a:noFill/>
        </p:spPr>
        <p:txBody>
          <a:bodyPr wrap="square" rtlCol="0">
            <a:spAutoFit/>
          </a:bodyPr>
          <a:lstStyle/>
          <a:p>
            <a:r>
              <a:rPr lang="en-US" sz="2800" i="1" dirty="0"/>
              <a:t>1. Borrower of the Night</a:t>
            </a:r>
            <a:r>
              <a:rPr lang="en-US" sz="2800" dirty="0"/>
              <a:t> (1973)</a:t>
            </a:r>
          </a:p>
          <a:p>
            <a:r>
              <a:rPr lang="en-US" sz="2800" i="1" dirty="0"/>
              <a:t>2. Street of the Five Moons</a:t>
            </a:r>
            <a:r>
              <a:rPr lang="en-US" sz="2800" dirty="0"/>
              <a:t> (1978)</a:t>
            </a:r>
          </a:p>
          <a:p>
            <a:r>
              <a:rPr lang="en-US" sz="2800" i="1" dirty="0"/>
              <a:t>3. Silhouette in Scarlet</a:t>
            </a:r>
            <a:r>
              <a:rPr lang="en-US" sz="2800" dirty="0"/>
              <a:t> (1983)</a:t>
            </a:r>
          </a:p>
          <a:p>
            <a:r>
              <a:rPr lang="en-US" sz="2800" i="1" dirty="0"/>
              <a:t>4. Trojan Gold</a:t>
            </a:r>
            <a:r>
              <a:rPr lang="en-US" sz="2800" dirty="0"/>
              <a:t> (1987)</a:t>
            </a:r>
          </a:p>
          <a:p>
            <a:r>
              <a:rPr lang="en-US" sz="2800" i="1" dirty="0"/>
              <a:t>5. Night Train to Memphis</a:t>
            </a:r>
            <a:r>
              <a:rPr lang="en-US" sz="2800" dirty="0"/>
              <a:t> (1994)</a:t>
            </a:r>
          </a:p>
          <a:p>
            <a:r>
              <a:rPr lang="en-US" sz="2800" i="1" dirty="0"/>
              <a:t>6. The Laughter of Dead Kings</a:t>
            </a:r>
            <a:r>
              <a:rPr lang="en-US" sz="2800" dirty="0"/>
              <a:t> (2008</a:t>
            </a:r>
            <a:r>
              <a:rPr lang="en-US" dirty="0"/>
              <a:t>)</a:t>
            </a:r>
          </a:p>
          <a:p>
            <a:endParaRPr lang="en-US" dirty="0"/>
          </a:p>
          <a:p>
            <a:r>
              <a:rPr lang="en-US" sz="2400" i="1" dirty="0"/>
              <a:t>Pre-1. The Camelot Caper (</a:t>
            </a:r>
            <a:r>
              <a:rPr lang="en-US" dirty="0"/>
              <a:t>1969)</a:t>
            </a:r>
          </a:p>
          <a:p>
            <a:endParaRPr lang="en-US" dirty="0"/>
          </a:p>
        </p:txBody>
      </p:sp>
      <p:pic>
        <p:nvPicPr>
          <p:cNvPr id="7" name="Picture 6">
            <a:extLst>
              <a:ext uri="{FF2B5EF4-FFF2-40B4-BE49-F238E27FC236}">
                <a16:creationId xmlns:a16="http://schemas.microsoft.com/office/drawing/2014/main" id="{19E98F2C-6345-43FC-9DCB-A535CEEBAE70}"/>
              </a:ext>
            </a:extLst>
          </p:cNvPr>
          <p:cNvPicPr>
            <a:picLocks noChangeAspect="1"/>
          </p:cNvPicPr>
          <p:nvPr/>
        </p:nvPicPr>
        <p:blipFill>
          <a:blip r:embed="rId2"/>
          <a:stretch>
            <a:fillRect/>
          </a:stretch>
        </p:blipFill>
        <p:spPr>
          <a:xfrm>
            <a:off x="6365394" y="1546035"/>
            <a:ext cx="1130300" cy="2037247"/>
          </a:xfrm>
          <a:prstGeom prst="rect">
            <a:avLst/>
          </a:prstGeom>
        </p:spPr>
      </p:pic>
      <p:pic>
        <p:nvPicPr>
          <p:cNvPr id="9" name="Picture 8">
            <a:extLst>
              <a:ext uri="{FF2B5EF4-FFF2-40B4-BE49-F238E27FC236}">
                <a16:creationId xmlns:a16="http://schemas.microsoft.com/office/drawing/2014/main" id="{A8F56B55-0D1E-4AC8-8320-9A7F7BABB665}"/>
              </a:ext>
            </a:extLst>
          </p:cNvPr>
          <p:cNvPicPr>
            <a:picLocks noChangeAspect="1"/>
          </p:cNvPicPr>
          <p:nvPr/>
        </p:nvPicPr>
        <p:blipFill>
          <a:blip r:embed="rId3"/>
          <a:stretch>
            <a:fillRect/>
          </a:stretch>
        </p:blipFill>
        <p:spPr>
          <a:xfrm>
            <a:off x="7827124" y="1575375"/>
            <a:ext cx="1130300" cy="2037248"/>
          </a:xfrm>
          <a:prstGeom prst="rect">
            <a:avLst/>
          </a:prstGeom>
        </p:spPr>
      </p:pic>
      <p:pic>
        <p:nvPicPr>
          <p:cNvPr id="11" name="Picture 10">
            <a:extLst>
              <a:ext uri="{FF2B5EF4-FFF2-40B4-BE49-F238E27FC236}">
                <a16:creationId xmlns:a16="http://schemas.microsoft.com/office/drawing/2014/main" id="{7559085C-4834-4031-B901-ACEA8FA91E32}"/>
              </a:ext>
            </a:extLst>
          </p:cNvPr>
          <p:cNvPicPr>
            <a:picLocks noChangeAspect="1"/>
          </p:cNvPicPr>
          <p:nvPr/>
        </p:nvPicPr>
        <p:blipFill>
          <a:blip r:embed="rId4"/>
          <a:stretch>
            <a:fillRect/>
          </a:stretch>
        </p:blipFill>
        <p:spPr>
          <a:xfrm>
            <a:off x="9306674" y="1581772"/>
            <a:ext cx="1234023" cy="2030850"/>
          </a:xfrm>
          <a:prstGeom prst="rect">
            <a:avLst/>
          </a:prstGeom>
        </p:spPr>
      </p:pic>
      <p:pic>
        <p:nvPicPr>
          <p:cNvPr id="13" name="Picture 12">
            <a:extLst>
              <a:ext uri="{FF2B5EF4-FFF2-40B4-BE49-F238E27FC236}">
                <a16:creationId xmlns:a16="http://schemas.microsoft.com/office/drawing/2014/main" id="{A447F93E-870B-4234-9090-F6C2199A832A}"/>
              </a:ext>
            </a:extLst>
          </p:cNvPr>
          <p:cNvPicPr>
            <a:picLocks noChangeAspect="1"/>
          </p:cNvPicPr>
          <p:nvPr/>
        </p:nvPicPr>
        <p:blipFill>
          <a:blip r:embed="rId5"/>
          <a:stretch>
            <a:fillRect/>
          </a:stretch>
        </p:blipFill>
        <p:spPr>
          <a:xfrm>
            <a:off x="6421811" y="3830153"/>
            <a:ext cx="1130300" cy="2037247"/>
          </a:xfrm>
          <a:prstGeom prst="rect">
            <a:avLst/>
          </a:prstGeom>
        </p:spPr>
      </p:pic>
      <p:pic>
        <p:nvPicPr>
          <p:cNvPr id="15" name="Picture 14">
            <a:extLst>
              <a:ext uri="{FF2B5EF4-FFF2-40B4-BE49-F238E27FC236}">
                <a16:creationId xmlns:a16="http://schemas.microsoft.com/office/drawing/2014/main" id="{50372256-528E-4B05-A831-7F226B437490}"/>
              </a:ext>
            </a:extLst>
          </p:cNvPr>
          <p:cNvPicPr>
            <a:picLocks noChangeAspect="1"/>
          </p:cNvPicPr>
          <p:nvPr/>
        </p:nvPicPr>
        <p:blipFill>
          <a:blip r:embed="rId6"/>
          <a:stretch>
            <a:fillRect/>
          </a:stretch>
        </p:blipFill>
        <p:spPr>
          <a:xfrm>
            <a:off x="7827124" y="3821314"/>
            <a:ext cx="1173251" cy="2141537"/>
          </a:xfrm>
          <a:prstGeom prst="rect">
            <a:avLst/>
          </a:prstGeom>
        </p:spPr>
      </p:pic>
      <p:pic>
        <p:nvPicPr>
          <p:cNvPr id="17" name="Picture 16">
            <a:extLst>
              <a:ext uri="{FF2B5EF4-FFF2-40B4-BE49-F238E27FC236}">
                <a16:creationId xmlns:a16="http://schemas.microsoft.com/office/drawing/2014/main" id="{288247A7-C95C-4D09-BA1C-7AAA757DBE43}"/>
              </a:ext>
            </a:extLst>
          </p:cNvPr>
          <p:cNvPicPr>
            <a:picLocks noChangeAspect="1"/>
          </p:cNvPicPr>
          <p:nvPr/>
        </p:nvPicPr>
        <p:blipFill>
          <a:blip r:embed="rId7"/>
          <a:stretch>
            <a:fillRect/>
          </a:stretch>
        </p:blipFill>
        <p:spPr>
          <a:xfrm>
            <a:off x="9306674" y="3841046"/>
            <a:ext cx="1173251" cy="2102075"/>
          </a:xfrm>
          <a:prstGeom prst="rect">
            <a:avLst/>
          </a:prstGeom>
        </p:spPr>
      </p:pic>
      <p:pic>
        <p:nvPicPr>
          <p:cNvPr id="2064" name="Picture 16" descr="The Camelot Caper  (Vicky Bliss, #0.5)">
            <a:extLst>
              <a:ext uri="{FF2B5EF4-FFF2-40B4-BE49-F238E27FC236}">
                <a16:creationId xmlns:a16="http://schemas.microsoft.com/office/drawing/2014/main" id="{CA87AB5E-059E-44A1-A4B5-5033560773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28606" y="4671389"/>
            <a:ext cx="957629" cy="1552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0827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DB4DD0-948C-47E4-8109-90421457386F}"/>
              </a:ext>
            </a:extLst>
          </p:cNvPr>
          <p:cNvSpPr txBox="1"/>
          <p:nvPr/>
        </p:nvSpPr>
        <p:spPr>
          <a:xfrm>
            <a:off x="2247900" y="990600"/>
            <a:ext cx="8267700" cy="584775"/>
          </a:xfrm>
          <a:prstGeom prst="rect">
            <a:avLst/>
          </a:prstGeom>
          <a:noFill/>
        </p:spPr>
        <p:txBody>
          <a:bodyPr wrap="square" rtlCol="0">
            <a:spAutoFit/>
          </a:bodyPr>
          <a:lstStyle/>
          <a:p>
            <a:pPr algn="ctr"/>
            <a:r>
              <a:rPr lang="en-US" sz="3200" dirty="0"/>
              <a:t>Vicky Bliss Series</a:t>
            </a:r>
          </a:p>
        </p:txBody>
      </p:sp>
      <p:sp>
        <p:nvSpPr>
          <p:cNvPr id="3" name="TextBox 2">
            <a:extLst>
              <a:ext uri="{FF2B5EF4-FFF2-40B4-BE49-F238E27FC236}">
                <a16:creationId xmlns:a16="http://schemas.microsoft.com/office/drawing/2014/main" id="{0AF715AF-013B-4D14-9145-3E5297F64819}"/>
              </a:ext>
            </a:extLst>
          </p:cNvPr>
          <p:cNvSpPr txBox="1"/>
          <p:nvPr/>
        </p:nvSpPr>
        <p:spPr>
          <a:xfrm>
            <a:off x="832582" y="1425000"/>
            <a:ext cx="5395305" cy="4832092"/>
          </a:xfrm>
          <a:prstGeom prst="rect">
            <a:avLst/>
          </a:prstGeom>
          <a:noFill/>
        </p:spPr>
        <p:txBody>
          <a:bodyPr wrap="square" rtlCol="0">
            <a:spAutoFit/>
          </a:bodyPr>
          <a:lstStyle/>
          <a:p>
            <a:pPr marL="514350" indent="-514350">
              <a:buAutoNum type="arabicPeriod"/>
            </a:pPr>
            <a:r>
              <a:rPr lang="en-US" sz="2800" i="1" dirty="0"/>
              <a:t>Borrower of the Night</a:t>
            </a:r>
            <a:r>
              <a:rPr lang="en-US" sz="2800" dirty="0"/>
              <a:t> (1973)</a:t>
            </a:r>
          </a:p>
          <a:p>
            <a:r>
              <a:rPr lang="en-US" dirty="0"/>
              <a:t>Vicky Bliss, a history instructor at a small midwestern college, sets off to </a:t>
            </a:r>
            <a:r>
              <a:rPr lang="en-US" b="1" dirty="0"/>
              <a:t>Germany</a:t>
            </a:r>
            <a:r>
              <a:rPr lang="en-US" dirty="0"/>
              <a:t> to discover a priceless religious shrine that’s been missing for hundreds of years. Her quest becomes a competition, but among her colleagues and fellow guests at the ancient castle where the shrine is hidden is a murderer, who will allow no one else to claim the prize.</a:t>
            </a:r>
            <a:endParaRPr lang="en-US" sz="2800" dirty="0"/>
          </a:p>
          <a:p>
            <a:r>
              <a:rPr lang="en-US" sz="2800" i="1" dirty="0"/>
              <a:t>2. Street of the Five Moons</a:t>
            </a:r>
            <a:r>
              <a:rPr lang="en-US" sz="2800" dirty="0"/>
              <a:t> (1978)</a:t>
            </a:r>
          </a:p>
          <a:p>
            <a:r>
              <a:rPr lang="en-US" dirty="0"/>
              <a:t>When a masterful fake of a famous piece of jewelry shows up in a dead man’s pocket, along with an address in Rome, Vicky is off to </a:t>
            </a:r>
            <a:r>
              <a:rPr lang="en-US" b="1" dirty="0"/>
              <a:t>Italy</a:t>
            </a:r>
            <a:r>
              <a:rPr lang="en-US" dirty="0"/>
              <a:t> to investigate. While there she encounters forgers, nobility, and a dashing art thief with a healthy sense of self-preservation. Her suspicions of a criminal conspiracy put her life in danger, and test her intelligence and courage.</a:t>
            </a:r>
            <a:endParaRPr lang="en-US" sz="2800" dirty="0"/>
          </a:p>
        </p:txBody>
      </p:sp>
      <p:pic>
        <p:nvPicPr>
          <p:cNvPr id="7" name="Picture 6">
            <a:extLst>
              <a:ext uri="{FF2B5EF4-FFF2-40B4-BE49-F238E27FC236}">
                <a16:creationId xmlns:a16="http://schemas.microsoft.com/office/drawing/2014/main" id="{19E98F2C-6345-43FC-9DCB-A535CEEBAE70}"/>
              </a:ext>
            </a:extLst>
          </p:cNvPr>
          <p:cNvPicPr>
            <a:picLocks noChangeAspect="1"/>
          </p:cNvPicPr>
          <p:nvPr/>
        </p:nvPicPr>
        <p:blipFill>
          <a:blip r:embed="rId2"/>
          <a:stretch>
            <a:fillRect/>
          </a:stretch>
        </p:blipFill>
        <p:spPr>
          <a:xfrm>
            <a:off x="6365394" y="1546035"/>
            <a:ext cx="1130300" cy="2037247"/>
          </a:xfrm>
          <a:prstGeom prst="rect">
            <a:avLst/>
          </a:prstGeom>
        </p:spPr>
      </p:pic>
      <p:pic>
        <p:nvPicPr>
          <p:cNvPr id="9" name="Picture 8">
            <a:extLst>
              <a:ext uri="{FF2B5EF4-FFF2-40B4-BE49-F238E27FC236}">
                <a16:creationId xmlns:a16="http://schemas.microsoft.com/office/drawing/2014/main" id="{A8F56B55-0D1E-4AC8-8320-9A7F7BABB665}"/>
              </a:ext>
            </a:extLst>
          </p:cNvPr>
          <p:cNvPicPr>
            <a:picLocks noChangeAspect="1"/>
          </p:cNvPicPr>
          <p:nvPr/>
        </p:nvPicPr>
        <p:blipFill>
          <a:blip r:embed="rId3"/>
          <a:stretch>
            <a:fillRect/>
          </a:stretch>
        </p:blipFill>
        <p:spPr>
          <a:xfrm>
            <a:off x="7827124" y="1575375"/>
            <a:ext cx="1130300" cy="2037248"/>
          </a:xfrm>
          <a:prstGeom prst="rect">
            <a:avLst/>
          </a:prstGeom>
        </p:spPr>
      </p:pic>
      <p:pic>
        <p:nvPicPr>
          <p:cNvPr id="11" name="Picture 10">
            <a:extLst>
              <a:ext uri="{FF2B5EF4-FFF2-40B4-BE49-F238E27FC236}">
                <a16:creationId xmlns:a16="http://schemas.microsoft.com/office/drawing/2014/main" id="{7559085C-4834-4031-B901-ACEA8FA91E32}"/>
              </a:ext>
            </a:extLst>
          </p:cNvPr>
          <p:cNvPicPr>
            <a:picLocks noChangeAspect="1"/>
          </p:cNvPicPr>
          <p:nvPr/>
        </p:nvPicPr>
        <p:blipFill>
          <a:blip r:embed="rId4"/>
          <a:stretch>
            <a:fillRect/>
          </a:stretch>
        </p:blipFill>
        <p:spPr>
          <a:xfrm>
            <a:off x="9306674" y="1581772"/>
            <a:ext cx="1234023" cy="2030850"/>
          </a:xfrm>
          <a:prstGeom prst="rect">
            <a:avLst/>
          </a:prstGeom>
        </p:spPr>
      </p:pic>
      <p:pic>
        <p:nvPicPr>
          <p:cNvPr id="13" name="Picture 12">
            <a:extLst>
              <a:ext uri="{FF2B5EF4-FFF2-40B4-BE49-F238E27FC236}">
                <a16:creationId xmlns:a16="http://schemas.microsoft.com/office/drawing/2014/main" id="{A447F93E-870B-4234-9090-F6C2199A832A}"/>
              </a:ext>
            </a:extLst>
          </p:cNvPr>
          <p:cNvPicPr>
            <a:picLocks noChangeAspect="1"/>
          </p:cNvPicPr>
          <p:nvPr/>
        </p:nvPicPr>
        <p:blipFill>
          <a:blip r:embed="rId5"/>
          <a:stretch>
            <a:fillRect/>
          </a:stretch>
        </p:blipFill>
        <p:spPr>
          <a:xfrm>
            <a:off x="6421811" y="3830153"/>
            <a:ext cx="1130300" cy="2037247"/>
          </a:xfrm>
          <a:prstGeom prst="rect">
            <a:avLst/>
          </a:prstGeom>
        </p:spPr>
      </p:pic>
      <p:pic>
        <p:nvPicPr>
          <p:cNvPr id="15" name="Picture 14">
            <a:extLst>
              <a:ext uri="{FF2B5EF4-FFF2-40B4-BE49-F238E27FC236}">
                <a16:creationId xmlns:a16="http://schemas.microsoft.com/office/drawing/2014/main" id="{50372256-528E-4B05-A831-7F226B437490}"/>
              </a:ext>
            </a:extLst>
          </p:cNvPr>
          <p:cNvPicPr>
            <a:picLocks noChangeAspect="1"/>
          </p:cNvPicPr>
          <p:nvPr/>
        </p:nvPicPr>
        <p:blipFill>
          <a:blip r:embed="rId6"/>
          <a:stretch>
            <a:fillRect/>
          </a:stretch>
        </p:blipFill>
        <p:spPr>
          <a:xfrm>
            <a:off x="7827124" y="3821314"/>
            <a:ext cx="1173251" cy="2141537"/>
          </a:xfrm>
          <a:prstGeom prst="rect">
            <a:avLst/>
          </a:prstGeom>
        </p:spPr>
      </p:pic>
      <p:pic>
        <p:nvPicPr>
          <p:cNvPr id="17" name="Picture 16">
            <a:extLst>
              <a:ext uri="{FF2B5EF4-FFF2-40B4-BE49-F238E27FC236}">
                <a16:creationId xmlns:a16="http://schemas.microsoft.com/office/drawing/2014/main" id="{288247A7-C95C-4D09-BA1C-7AAA757DBE43}"/>
              </a:ext>
            </a:extLst>
          </p:cNvPr>
          <p:cNvPicPr>
            <a:picLocks noChangeAspect="1"/>
          </p:cNvPicPr>
          <p:nvPr/>
        </p:nvPicPr>
        <p:blipFill>
          <a:blip r:embed="rId7"/>
          <a:stretch>
            <a:fillRect/>
          </a:stretch>
        </p:blipFill>
        <p:spPr>
          <a:xfrm>
            <a:off x="9306674" y="3841046"/>
            <a:ext cx="1173251" cy="2102075"/>
          </a:xfrm>
          <a:prstGeom prst="rect">
            <a:avLst/>
          </a:prstGeom>
        </p:spPr>
      </p:pic>
    </p:spTree>
    <p:extLst>
      <p:ext uri="{BB962C8B-B14F-4D97-AF65-F5344CB8AC3E}">
        <p14:creationId xmlns:p14="http://schemas.microsoft.com/office/powerpoint/2010/main" val="14466114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12818</TotalTime>
  <Words>3396</Words>
  <Application>Microsoft Office PowerPoint</Application>
  <PresentationFormat>Widescreen</PresentationFormat>
  <Paragraphs>377</Paragraphs>
  <Slides>75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75</vt:i4>
      </vt:variant>
    </vt:vector>
  </HeadingPairs>
  <TitlesOfParts>
    <vt:vector size="82" baseType="lpstr">
      <vt:lpstr>Arial</vt:lpstr>
      <vt:lpstr>Garamond</vt:lpstr>
      <vt:lpstr>Georgia</vt:lpstr>
      <vt:lpstr>Helvetica Neue</vt:lpstr>
      <vt:lpstr>Neue Helvetica W01</vt:lpstr>
      <vt:lpstr>Verdana</vt:lpstr>
      <vt:lpstr>Organic</vt:lpstr>
      <vt:lpstr>The Laughter of  Dead Kings</vt:lpstr>
      <vt:lpstr> Elizabeth Peters  (Barbara Mertz) Born in Canton, Illinois, September 29, 1927 Died August 08, 2013 </vt:lpstr>
      <vt:lpstr> Elizabeth Peters  (Barbara Mertz) Born in Canton, Illinois, September 29, 1927 Died August 08, 2013 </vt:lpstr>
      <vt:lpstr>Something to Ponder</vt:lpstr>
      <vt:lpstr>Amelia Peabody Series</vt:lpstr>
      <vt:lpstr>PowerPoint Presentation</vt:lpstr>
      <vt:lpstr>Vicky Bliss Series</vt:lpstr>
      <vt:lpstr>PowerPoint Presentation</vt:lpstr>
      <vt:lpstr>PowerPoint Presentation</vt:lpstr>
      <vt:lpstr>PowerPoint Presentation</vt:lpstr>
      <vt:lpstr>PowerPoint Presentation</vt:lpstr>
      <vt:lpstr>Main Characters</vt:lpstr>
      <vt:lpstr>Alte Pinakothek, Munich </vt:lpstr>
      <vt:lpstr>Alte Pinakothek European Paintings, 14th–17th century</vt:lpstr>
      <vt:lpstr>PowerPoint Presentation</vt:lpstr>
      <vt:lpstr>The Egyptian Museum in Berlin</vt:lpstr>
      <vt:lpstr>Egyptian Museum in Berlin</vt:lpstr>
      <vt:lpstr>PowerPoint Presentation</vt:lpstr>
      <vt:lpstr>Bust of Queen Nefertiti New Kingdom, Dynasty 18, ca. 1340 BC Limestone, gypsum, crystal and wax 48 centimeters Amarna</vt:lpstr>
      <vt:lpstr>Egyptian Museum in Berlin</vt:lpstr>
      <vt:lpstr>PowerPoint Presentation</vt:lpstr>
      <vt:lpstr>PowerPoint Presentation</vt:lpstr>
      <vt:lpstr>PowerPoint Presentation</vt:lpstr>
      <vt:lpstr>PowerPoint Presentation</vt:lpstr>
      <vt:lpstr>Amarna</vt:lpstr>
      <vt:lpstr>PowerPoint Presentation</vt:lpstr>
      <vt:lpstr>PowerPoint Presentation</vt:lpstr>
      <vt:lpstr>PowerPoint Presentation</vt:lpstr>
      <vt:lpstr>Winter Palace- Luxor</vt:lpstr>
      <vt:lpstr>Winter Palace- Luxor</vt:lpstr>
      <vt:lpstr>Winter Palace- Luxor</vt:lpstr>
      <vt:lpstr>Winter Palace- Luxor</vt:lpstr>
      <vt:lpstr>PowerPoint Presentation</vt:lpstr>
      <vt:lpstr>Luxor Temple</vt:lpstr>
      <vt:lpstr>Luxor Temple</vt:lpstr>
      <vt:lpstr>Luxor Temple https://www.youtube.com/watch?time_continue=3&amp;v=S67pK45JHYg https://www.youtube.com/watch?v=xV2jdEz28ww https://discoveringegypt.com/luxor-temple/ </vt:lpstr>
      <vt:lpstr>Luxor Temple</vt:lpstr>
      <vt:lpstr>PowerPoint Presentation</vt:lpstr>
      <vt:lpstr>PowerPoint Presentation</vt:lpstr>
      <vt:lpstr>PowerPoint Presentation</vt:lpstr>
      <vt:lpstr>Also on the East Bank of the Nile: Karnak</vt:lpstr>
      <vt:lpstr>Also on the East Bank of the Nile: Karnak</vt:lpstr>
      <vt:lpstr>Karnak</vt:lpstr>
      <vt:lpstr>Precinct of Amun-Re</vt:lpstr>
      <vt:lpstr>PowerPoint Presentation</vt:lpstr>
      <vt:lpstr>Sound &amp; Light Show at Karnak</vt:lpstr>
      <vt:lpstr>Crossing the Nile</vt:lpstr>
      <vt:lpstr>On the West Bank of the Nile: Deir el Bahri</vt:lpstr>
      <vt:lpstr>PowerPoint Presentation</vt:lpstr>
      <vt:lpstr>Deir el Bahri</vt:lpstr>
      <vt:lpstr>Cairo’s Egyptian Museum </vt:lpstr>
      <vt:lpstr> Cairo’s Egyptian Museum https://www.youtube.com/watch?v=oQeg3dAZRqc https://www.youtube.com/watch?v=L92iLoTS3Sg </vt:lpstr>
      <vt:lpstr>PowerPoint Presentation</vt:lpstr>
      <vt:lpstr>PowerPoint Presentation</vt:lpstr>
      <vt:lpstr>PowerPoint Presentation</vt:lpstr>
      <vt:lpstr>PowerPoint Presentation</vt:lpstr>
      <vt:lpstr>King Tutankhamen’s Grave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Moral Dilemma: When Is It Okay To Dig Up The Dead?</vt:lpstr>
      <vt:lpstr>The Moral Dilemma: When Is It Okay To Dig Up The Dead?</vt:lpstr>
      <vt:lpstr>The Moral Dilemma: When Is It Okay To Dig Up The Dead?</vt:lpstr>
      <vt:lpstr>The Moral Dilemma: When Is It Okay To Dig Up The Dead?</vt:lpstr>
      <vt:lpstr>The Moral Dilemma: When Is It Okay To Dig Up The Dead?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Laughter of Dead Kings</dc:title>
  <dc:creator>Phyllis Dimick</dc:creator>
  <cp:lastModifiedBy>Phyllis Dimick</cp:lastModifiedBy>
  <cp:revision>118</cp:revision>
  <dcterms:created xsi:type="dcterms:W3CDTF">2017-11-17T12:20:43Z</dcterms:created>
  <dcterms:modified xsi:type="dcterms:W3CDTF">2017-11-30T03:17:14Z</dcterms:modified>
</cp:coreProperties>
</file>